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8"/>
  </p:notesMasterIdLst>
  <p:sldIdLst>
    <p:sldId id="256" r:id="rId2"/>
    <p:sldId id="257" r:id="rId3"/>
    <p:sldId id="277" r:id="rId4"/>
    <p:sldId id="266" r:id="rId5"/>
    <p:sldId id="278" r:id="rId6"/>
    <p:sldId id="259" r:id="rId7"/>
    <p:sldId id="283" r:id="rId8"/>
    <p:sldId id="285" r:id="rId9"/>
    <p:sldId id="273" r:id="rId10"/>
    <p:sldId id="287" r:id="rId11"/>
    <p:sldId id="286" r:id="rId12"/>
    <p:sldId id="288" r:id="rId13"/>
    <p:sldId id="289" r:id="rId14"/>
    <p:sldId id="290" r:id="rId15"/>
    <p:sldId id="260" r:id="rId16"/>
    <p:sldId id="299" r:id="rId17"/>
    <p:sldId id="282" r:id="rId18"/>
    <p:sldId id="292" r:id="rId19"/>
    <p:sldId id="293" r:id="rId20"/>
    <p:sldId id="294" r:id="rId21"/>
    <p:sldId id="291" r:id="rId22"/>
    <p:sldId id="296" r:id="rId23"/>
    <p:sldId id="295" r:id="rId24"/>
    <p:sldId id="298" r:id="rId25"/>
    <p:sldId id="258" r:id="rId26"/>
    <p:sldId id="261" r:id="rId27"/>
    <p:sldId id="268" r:id="rId28"/>
    <p:sldId id="270" r:id="rId29"/>
    <p:sldId id="300" r:id="rId30"/>
    <p:sldId id="301" r:id="rId31"/>
    <p:sldId id="302" r:id="rId32"/>
    <p:sldId id="262" r:id="rId33"/>
    <p:sldId id="263" r:id="rId34"/>
    <p:sldId id="264" r:id="rId35"/>
    <p:sldId id="276" r:id="rId36"/>
    <p:sldId id="26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555D"/>
    <a:srgbClr val="CB7B93"/>
    <a:srgbClr val="B82D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19"/>
    <p:restoredTop sz="94694"/>
  </p:normalViewPr>
  <p:slideViewPr>
    <p:cSldViewPr snapToGrid="0">
      <p:cViewPr>
        <p:scale>
          <a:sx n="120" d="100"/>
          <a:sy n="120" d="100"/>
        </p:scale>
        <p:origin x="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9F9BB5-BACA-494F-9D06-08194CE1C078}" type="doc">
      <dgm:prSet loTypeId="urn:microsoft.com/office/officeart/2005/8/layout/equation2" loCatId="" qsTypeId="urn:microsoft.com/office/officeart/2005/8/quickstyle/simple1" qsCatId="simple" csTypeId="urn:microsoft.com/office/officeart/2005/8/colors/colorful2" csCatId="colorful" phldr="1"/>
      <dgm:spPr/>
    </dgm:pt>
    <dgm:pt modelId="{B7EBC9CF-B6F7-8A4B-A66A-938ED8089A17}">
      <dgm:prSet phldrT="[Text]"/>
      <dgm:spPr/>
      <dgm:t>
        <a:bodyPr/>
        <a:lstStyle/>
        <a:p>
          <a:r>
            <a:rPr lang="en-US" dirty="0"/>
            <a:t>P27</a:t>
          </a:r>
        </a:p>
      </dgm:t>
    </dgm:pt>
    <dgm:pt modelId="{A09ACEB3-9DE0-254F-91BC-A9A925A24756}" type="parTrans" cxnId="{005B9F5E-3AF8-BB49-B373-9B7C8F774354}">
      <dgm:prSet/>
      <dgm:spPr/>
      <dgm:t>
        <a:bodyPr/>
        <a:lstStyle/>
        <a:p>
          <a:endParaRPr lang="en-US"/>
        </a:p>
      </dgm:t>
    </dgm:pt>
    <dgm:pt modelId="{36EB2CB7-634E-6249-8687-FAF21A677C79}" type="sibTrans" cxnId="{005B9F5E-3AF8-BB49-B373-9B7C8F774354}">
      <dgm:prSet/>
      <dgm:spPr/>
      <dgm:t>
        <a:bodyPr/>
        <a:lstStyle/>
        <a:p>
          <a:endParaRPr lang="en-US"/>
        </a:p>
      </dgm:t>
    </dgm:pt>
    <dgm:pt modelId="{49067E72-9D0C-524D-B247-BE1F7499B1D2}">
      <dgm:prSet phldrT="[Text]"/>
      <dgm:spPr/>
      <dgm:t>
        <a:bodyPr/>
        <a:lstStyle/>
        <a:p>
          <a:r>
            <a:rPr lang="en-US" dirty="0"/>
            <a:t>P27</a:t>
          </a:r>
        </a:p>
      </dgm:t>
    </dgm:pt>
    <dgm:pt modelId="{080BBA45-43AA-DE42-815C-57439E9F0C0D}" type="parTrans" cxnId="{FFF1F780-57FF-5041-9063-D91C38C6A613}">
      <dgm:prSet/>
      <dgm:spPr/>
      <dgm:t>
        <a:bodyPr/>
        <a:lstStyle/>
        <a:p>
          <a:endParaRPr lang="en-US"/>
        </a:p>
      </dgm:t>
    </dgm:pt>
    <dgm:pt modelId="{75AF3219-75E8-8046-A94E-31D7524B9ADE}" type="sibTrans" cxnId="{FFF1F780-57FF-5041-9063-D91C38C6A613}">
      <dgm:prSet/>
      <dgm:spPr/>
      <dgm:t>
        <a:bodyPr/>
        <a:lstStyle/>
        <a:p>
          <a:endParaRPr lang="en-US"/>
        </a:p>
      </dgm:t>
    </dgm:pt>
    <dgm:pt modelId="{D33DABD7-BF03-A148-BF8A-5E91C4C0B637}" type="pres">
      <dgm:prSet presAssocID="{539F9BB5-BACA-494F-9D06-08194CE1C078}" presName="Name0" presStyleCnt="0">
        <dgm:presLayoutVars>
          <dgm:dir/>
          <dgm:resizeHandles val="exact"/>
        </dgm:presLayoutVars>
      </dgm:prSet>
      <dgm:spPr/>
    </dgm:pt>
    <dgm:pt modelId="{D3AA243F-26D4-BF43-9DB2-5FBCBF36FA9C}" type="pres">
      <dgm:prSet presAssocID="{539F9BB5-BACA-494F-9D06-08194CE1C078}" presName="vNodes" presStyleCnt="0"/>
      <dgm:spPr/>
    </dgm:pt>
    <dgm:pt modelId="{51F6F726-5A58-8049-BE6D-520413417D23}" type="pres">
      <dgm:prSet presAssocID="{B7EBC9CF-B6F7-8A4B-A66A-938ED8089A17}" presName="node" presStyleLbl="node1" presStyleIdx="0" presStyleCnt="2" custScaleX="39255" custScaleY="39255">
        <dgm:presLayoutVars>
          <dgm:bulletEnabled val="1"/>
        </dgm:presLayoutVars>
      </dgm:prSet>
      <dgm:spPr/>
    </dgm:pt>
    <dgm:pt modelId="{37F7D21D-830B-9B45-AE3A-23A0775FB9F1}" type="pres">
      <dgm:prSet presAssocID="{539F9BB5-BACA-494F-9D06-08194CE1C078}" presName="sibTransLast" presStyleLbl="sibTrans2D1" presStyleIdx="0" presStyleCnt="1" custScaleY="45103"/>
      <dgm:spPr/>
    </dgm:pt>
    <dgm:pt modelId="{91096A4B-EC1D-6E49-BE63-90A77BC7AAEA}" type="pres">
      <dgm:prSet presAssocID="{539F9BB5-BACA-494F-9D06-08194CE1C078}" presName="connectorText" presStyleLbl="sibTrans2D1" presStyleIdx="0" presStyleCnt="1"/>
      <dgm:spPr/>
    </dgm:pt>
    <dgm:pt modelId="{19B67FDA-B835-3A48-9B7F-3BF8D1251FD3}" type="pres">
      <dgm:prSet presAssocID="{539F9BB5-BACA-494F-9D06-08194CE1C078}" presName="lastNode" presStyleLbl="node1" presStyleIdx="1" presStyleCnt="2" custScaleX="39426" custScaleY="39426">
        <dgm:presLayoutVars>
          <dgm:bulletEnabled val="1"/>
        </dgm:presLayoutVars>
      </dgm:prSet>
      <dgm:spPr/>
    </dgm:pt>
  </dgm:ptLst>
  <dgm:cxnLst>
    <dgm:cxn modelId="{67548C42-FBF6-334E-A063-FFC3F749BD61}" type="presOf" srcId="{49067E72-9D0C-524D-B247-BE1F7499B1D2}" destId="{19B67FDA-B835-3A48-9B7F-3BF8D1251FD3}" srcOrd="0" destOrd="0" presId="urn:microsoft.com/office/officeart/2005/8/layout/equation2"/>
    <dgm:cxn modelId="{005B9F5E-3AF8-BB49-B373-9B7C8F774354}" srcId="{539F9BB5-BACA-494F-9D06-08194CE1C078}" destId="{B7EBC9CF-B6F7-8A4B-A66A-938ED8089A17}" srcOrd="0" destOrd="0" parTransId="{A09ACEB3-9DE0-254F-91BC-A9A925A24756}" sibTransId="{36EB2CB7-634E-6249-8687-FAF21A677C79}"/>
    <dgm:cxn modelId="{FFF1F780-57FF-5041-9063-D91C38C6A613}" srcId="{539F9BB5-BACA-494F-9D06-08194CE1C078}" destId="{49067E72-9D0C-524D-B247-BE1F7499B1D2}" srcOrd="1" destOrd="0" parTransId="{080BBA45-43AA-DE42-815C-57439E9F0C0D}" sibTransId="{75AF3219-75E8-8046-A94E-31D7524B9ADE}"/>
    <dgm:cxn modelId="{5F1B1AC9-D8FF-4D44-B9B6-A05D14802447}" type="presOf" srcId="{36EB2CB7-634E-6249-8687-FAF21A677C79}" destId="{91096A4B-EC1D-6E49-BE63-90A77BC7AAEA}" srcOrd="1" destOrd="0" presId="urn:microsoft.com/office/officeart/2005/8/layout/equation2"/>
    <dgm:cxn modelId="{A8CE10DB-084F-F840-B611-45EACE4E0020}" type="presOf" srcId="{539F9BB5-BACA-494F-9D06-08194CE1C078}" destId="{D33DABD7-BF03-A148-BF8A-5E91C4C0B637}" srcOrd="0" destOrd="0" presId="urn:microsoft.com/office/officeart/2005/8/layout/equation2"/>
    <dgm:cxn modelId="{AC3112E2-971F-F14F-A78E-EC2FB57B2FEB}" type="presOf" srcId="{B7EBC9CF-B6F7-8A4B-A66A-938ED8089A17}" destId="{51F6F726-5A58-8049-BE6D-520413417D23}" srcOrd="0" destOrd="0" presId="urn:microsoft.com/office/officeart/2005/8/layout/equation2"/>
    <dgm:cxn modelId="{ADD00DF9-7277-AD4A-91D6-60B8D732130B}" type="presOf" srcId="{36EB2CB7-634E-6249-8687-FAF21A677C79}" destId="{37F7D21D-830B-9B45-AE3A-23A0775FB9F1}" srcOrd="0" destOrd="0" presId="urn:microsoft.com/office/officeart/2005/8/layout/equation2"/>
    <dgm:cxn modelId="{A6DCED59-B2BF-B348-976A-A5C95542CF7B}" type="presParOf" srcId="{D33DABD7-BF03-A148-BF8A-5E91C4C0B637}" destId="{D3AA243F-26D4-BF43-9DB2-5FBCBF36FA9C}" srcOrd="0" destOrd="0" presId="urn:microsoft.com/office/officeart/2005/8/layout/equation2"/>
    <dgm:cxn modelId="{8703EC2E-E287-5D4E-BB76-0AA82074DC88}" type="presParOf" srcId="{D3AA243F-26D4-BF43-9DB2-5FBCBF36FA9C}" destId="{51F6F726-5A58-8049-BE6D-520413417D23}" srcOrd="0" destOrd="0" presId="urn:microsoft.com/office/officeart/2005/8/layout/equation2"/>
    <dgm:cxn modelId="{D4EF0BDC-C200-5042-B815-32AE711038F7}" type="presParOf" srcId="{D33DABD7-BF03-A148-BF8A-5E91C4C0B637}" destId="{37F7D21D-830B-9B45-AE3A-23A0775FB9F1}" srcOrd="1" destOrd="0" presId="urn:microsoft.com/office/officeart/2005/8/layout/equation2"/>
    <dgm:cxn modelId="{BFF302EF-18B4-7440-9FCD-2F2AB5B78BB8}" type="presParOf" srcId="{37F7D21D-830B-9B45-AE3A-23A0775FB9F1}" destId="{91096A4B-EC1D-6E49-BE63-90A77BC7AAEA}" srcOrd="0" destOrd="0" presId="urn:microsoft.com/office/officeart/2005/8/layout/equation2"/>
    <dgm:cxn modelId="{5F25000F-6323-6E45-B7F5-A4E309A45EE2}" type="presParOf" srcId="{D33DABD7-BF03-A148-BF8A-5E91C4C0B637}" destId="{19B67FDA-B835-3A48-9B7F-3BF8D1251FD3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9F9BB5-BACA-494F-9D06-08194CE1C078}" type="doc">
      <dgm:prSet loTypeId="urn:microsoft.com/office/officeart/2005/8/layout/equation2" loCatId="" qsTypeId="urn:microsoft.com/office/officeart/2005/8/quickstyle/simple1" qsCatId="simple" csTypeId="urn:microsoft.com/office/officeart/2005/8/colors/colorful2" csCatId="colorful" phldr="1"/>
      <dgm:spPr/>
    </dgm:pt>
    <dgm:pt modelId="{B7EBC9CF-B6F7-8A4B-A66A-938ED8089A17}">
      <dgm:prSet phldrT="[Text]"/>
      <dgm:spPr/>
      <dgm:t>
        <a:bodyPr/>
        <a:lstStyle/>
        <a:p>
          <a:r>
            <a:rPr lang="en-US" dirty="0"/>
            <a:t>P27</a:t>
          </a:r>
        </a:p>
      </dgm:t>
    </dgm:pt>
    <dgm:pt modelId="{A09ACEB3-9DE0-254F-91BC-A9A925A24756}" type="parTrans" cxnId="{005B9F5E-3AF8-BB49-B373-9B7C8F774354}">
      <dgm:prSet/>
      <dgm:spPr/>
      <dgm:t>
        <a:bodyPr/>
        <a:lstStyle/>
        <a:p>
          <a:endParaRPr lang="en-US"/>
        </a:p>
      </dgm:t>
    </dgm:pt>
    <dgm:pt modelId="{36EB2CB7-634E-6249-8687-FAF21A677C79}" type="sibTrans" cxnId="{005B9F5E-3AF8-BB49-B373-9B7C8F774354}">
      <dgm:prSet/>
      <dgm:spPr/>
      <dgm:t>
        <a:bodyPr/>
        <a:lstStyle/>
        <a:p>
          <a:endParaRPr lang="en-US"/>
        </a:p>
      </dgm:t>
    </dgm:pt>
    <dgm:pt modelId="{3505348F-B382-9744-A109-1EF683A7BACF}">
      <dgm:prSet phldrT="[Text]"/>
      <dgm:spPr/>
      <dgm:t>
        <a:bodyPr/>
        <a:lstStyle/>
        <a:p>
          <a:r>
            <a:rPr lang="en-US" dirty="0" err="1"/>
            <a:t>P_Train</a:t>
          </a:r>
          <a:endParaRPr lang="en-US" dirty="0"/>
        </a:p>
      </dgm:t>
    </dgm:pt>
    <dgm:pt modelId="{92BD6D83-660D-B140-B547-C682FCA25E42}" type="parTrans" cxnId="{738562FE-E8EC-2642-9284-D7A34527E514}">
      <dgm:prSet/>
      <dgm:spPr/>
      <dgm:t>
        <a:bodyPr/>
        <a:lstStyle/>
        <a:p>
          <a:endParaRPr lang="en-US"/>
        </a:p>
      </dgm:t>
    </dgm:pt>
    <dgm:pt modelId="{0987378C-7D64-F04A-9A3A-CB1CA3FAD004}" type="sibTrans" cxnId="{738562FE-E8EC-2642-9284-D7A34527E514}">
      <dgm:prSet/>
      <dgm:spPr/>
      <dgm:t>
        <a:bodyPr/>
        <a:lstStyle/>
        <a:p>
          <a:endParaRPr lang="en-US"/>
        </a:p>
      </dgm:t>
    </dgm:pt>
    <dgm:pt modelId="{49067E72-9D0C-524D-B247-BE1F7499B1D2}">
      <dgm:prSet phldrT="[Text]"/>
      <dgm:spPr/>
      <dgm:t>
        <a:bodyPr/>
        <a:lstStyle/>
        <a:p>
          <a:r>
            <a:rPr lang="en-US" dirty="0"/>
            <a:t>P27</a:t>
          </a:r>
        </a:p>
      </dgm:t>
    </dgm:pt>
    <dgm:pt modelId="{080BBA45-43AA-DE42-815C-57439E9F0C0D}" type="parTrans" cxnId="{FFF1F780-57FF-5041-9063-D91C38C6A613}">
      <dgm:prSet/>
      <dgm:spPr/>
      <dgm:t>
        <a:bodyPr/>
        <a:lstStyle/>
        <a:p>
          <a:endParaRPr lang="en-US"/>
        </a:p>
      </dgm:t>
    </dgm:pt>
    <dgm:pt modelId="{75AF3219-75E8-8046-A94E-31D7524B9ADE}" type="sibTrans" cxnId="{FFF1F780-57FF-5041-9063-D91C38C6A613}">
      <dgm:prSet/>
      <dgm:spPr/>
      <dgm:t>
        <a:bodyPr/>
        <a:lstStyle/>
        <a:p>
          <a:endParaRPr lang="en-US"/>
        </a:p>
      </dgm:t>
    </dgm:pt>
    <dgm:pt modelId="{D33DABD7-BF03-A148-BF8A-5E91C4C0B637}" type="pres">
      <dgm:prSet presAssocID="{539F9BB5-BACA-494F-9D06-08194CE1C078}" presName="Name0" presStyleCnt="0">
        <dgm:presLayoutVars>
          <dgm:dir/>
          <dgm:resizeHandles val="exact"/>
        </dgm:presLayoutVars>
      </dgm:prSet>
      <dgm:spPr/>
    </dgm:pt>
    <dgm:pt modelId="{D3AA243F-26D4-BF43-9DB2-5FBCBF36FA9C}" type="pres">
      <dgm:prSet presAssocID="{539F9BB5-BACA-494F-9D06-08194CE1C078}" presName="vNodes" presStyleCnt="0"/>
      <dgm:spPr/>
    </dgm:pt>
    <dgm:pt modelId="{51F6F726-5A58-8049-BE6D-520413417D23}" type="pres">
      <dgm:prSet presAssocID="{B7EBC9CF-B6F7-8A4B-A66A-938ED8089A17}" presName="node" presStyleLbl="node1" presStyleIdx="0" presStyleCnt="3">
        <dgm:presLayoutVars>
          <dgm:bulletEnabled val="1"/>
        </dgm:presLayoutVars>
      </dgm:prSet>
      <dgm:spPr/>
    </dgm:pt>
    <dgm:pt modelId="{0C44737E-FB1A-1445-80E8-5333D036525C}" type="pres">
      <dgm:prSet presAssocID="{36EB2CB7-634E-6249-8687-FAF21A677C79}" presName="spacerT" presStyleCnt="0"/>
      <dgm:spPr/>
    </dgm:pt>
    <dgm:pt modelId="{81D6B32C-5C0C-C246-9DEE-6F05B82F866D}" type="pres">
      <dgm:prSet presAssocID="{36EB2CB7-634E-6249-8687-FAF21A677C79}" presName="sibTrans" presStyleLbl="sibTrans2D1" presStyleIdx="0" presStyleCnt="2"/>
      <dgm:spPr/>
    </dgm:pt>
    <dgm:pt modelId="{9D25A7F2-FBEE-B64E-B7ED-C4E09CB76205}" type="pres">
      <dgm:prSet presAssocID="{36EB2CB7-634E-6249-8687-FAF21A677C79}" presName="spacerB" presStyleCnt="0"/>
      <dgm:spPr/>
    </dgm:pt>
    <dgm:pt modelId="{37BE6324-C36B-7D4C-A59A-65C2ED3A22ED}" type="pres">
      <dgm:prSet presAssocID="{3505348F-B382-9744-A109-1EF683A7BACF}" presName="node" presStyleLbl="node1" presStyleIdx="1" presStyleCnt="3">
        <dgm:presLayoutVars>
          <dgm:bulletEnabled val="1"/>
        </dgm:presLayoutVars>
      </dgm:prSet>
      <dgm:spPr/>
    </dgm:pt>
    <dgm:pt modelId="{37F7D21D-830B-9B45-AE3A-23A0775FB9F1}" type="pres">
      <dgm:prSet presAssocID="{539F9BB5-BACA-494F-9D06-08194CE1C078}" presName="sibTransLast" presStyleLbl="sibTrans2D1" presStyleIdx="1" presStyleCnt="2"/>
      <dgm:spPr/>
    </dgm:pt>
    <dgm:pt modelId="{91096A4B-EC1D-6E49-BE63-90A77BC7AAEA}" type="pres">
      <dgm:prSet presAssocID="{539F9BB5-BACA-494F-9D06-08194CE1C078}" presName="connectorText" presStyleLbl="sibTrans2D1" presStyleIdx="1" presStyleCnt="2"/>
      <dgm:spPr/>
    </dgm:pt>
    <dgm:pt modelId="{19B67FDA-B835-3A48-9B7F-3BF8D1251FD3}" type="pres">
      <dgm:prSet presAssocID="{539F9BB5-BACA-494F-9D06-08194CE1C078}" presName="lastNode" presStyleLbl="node1" presStyleIdx="2" presStyleCnt="3" custScaleX="70513" custScaleY="70513">
        <dgm:presLayoutVars>
          <dgm:bulletEnabled val="1"/>
        </dgm:presLayoutVars>
      </dgm:prSet>
      <dgm:spPr/>
    </dgm:pt>
  </dgm:ptLst>
  <dgm:cxnLst>
    <dgm:cxn modelId="{8B67D01B-98F2-A34B-A194-1A9491EEEBC9}" type="presOf" srcId="{3505348F-B382-9744-A109-1EF683A7BACF}" destId="{37BE6324-C36B-7D4C-A59A-65C2ED3A22ED}" srcOrd="0" destOrd="0" presId="urn:microsoft.com/office/officeart/2005/8/layout/equation2"/>
    <dgm:cxn modelId="{67548C42-FBF6-334E-A063-FFC3F749BD61}" type="presOf" srcId="{49067E72-9D0C-524D-B247-BE1F7499B1D2}" destId="{19B67FDA-B835-3A48-9B7F-3BF8D1251FD3}" srcOrd="0" destOrd="0" presId="urn:microsoft.com/office/officeart/2005/8/layout/equation2"/>
    <dgm:cxn modelId="{005B9F5E-3AF8-BB49-B373-9B7C8F774354}" srcId="{539F9BB5-BACA-494F-9D06-08194CE1C078}" destId="{B7EBC9CF-B6F7-8A4B-A66A-938ED8089A17}" srcOrd="0" destOrd="0" parTransId="{A09ACEB3-9DE0-254F-91BC-A9A925A24756}" sibTransId="{36EB2CB7-634E-6249-8687-FAF21A677C79}"/>
    <dgm:cxn modelId="{252AB075-95E2-DE45-888A-9ACD2AD14684}" type="presOf" srcId="{0987378C-7D64-F04A-9A3A-CB1CA3FAD004}" destId="{91096A4B-EC1D-6E49-BE63-90A77BC7AAEA}" srcOrd="1" destOrd="0" presId="urn:microsoft.com/office/officeart/2005/8/layout/equation2"/>
    <dgm:cxn modelId="{FFF1F780-57FF-5041-9063-D91C38C6A613}" srcId="{539F9BB5-BACA-494F-9D06-08194CE1C078}" destId="{49067E72-9D0C-524D-B247-BE1F7499B1D2}" srcOrd="2" destOrd="0" parTransId="{080BBA45-43AA-DE42-815C-57439E9F0C0D}" sibTransId="{75AF3219-75E8-8046-A94E-31D7524B9ADE}"/>
    <dgm:cxn modelId="{CDA407C5-B2A0-3842-B328-42338D4FF94C}" type="presOf" srcId="{36EB2CB7-634E-6249-8687-FAF21A677C79}" destId="{81D6B32C-5C0C-C246-9DEE-6F05B82F866D}" srcOrd="0" destOrd="0" presId="urn:microsoft.com/office/officeart/2005/8/layout/equation2"/>
    <dgm:cxn modelId="{A8CE10DB-084F-F840-B611-45EACE4E0020}" type="presOf" srcId="{539F9BB5-BACA-494F-9D06-08194CE1C078}" destId="{D33DABD7-BF03-A148-BF8A-5E91C4C0B637}" srcOrd="0" destOrd="0" presId="urn:microsoft.com/office/officeart/2005/8/layout/equation2"/>
    <dgm:cxn modelId="{D98843E1-07C0-6C45-B9F8-C8DF936B8C6C}" type="presOf" srcId="{0987378C-7D64-F04A-9A3A-CB1CA3FAD004}" destId="{37F7D21D-830B-9B45-AE3A-23A0775FB9F1}" srcOrd="0" destOrd="0" presId="urn:microsoft.com/office/officeart/2005/8/layout/equation2"/>
    <dgm:cxn modelId="{AC3112E2-971F-F14F-A78E-EC2FB57B2FEB}" type="presOf" srcId="{B7EBC9CF-B6F7-8A4B-A66A-938ED8089A17}" destId="{51F6F726-5A58-8049-BE6D-520413417D23}" srcOrd="0" destOrd="0" presId="urn:microsoft.com/office/officeart/2005/8/layout/equation2"/>
    <dgm:cxn modelId="{738562FE-E8EC-2642-9284-D7A34527E514}" srcId="{539F9BB5-BACA-494F-9D06-08194CE1C078}" destId="{3505348F-B382-9744-A109-1EF683A7BACF}" srcOrd="1" destOrd="0" parTransId="{92BD6D83-660D-B140-B547-C682FCA25E42}" sibTransId="{0987378C-7D64-F04A-9A3A-CB1CA3FAD004}"/>
    <dgm:cxn modelId="{A6DCED59-B2BF-B348-976A-A5C95542CF7B}" type="presParOf" srcId="{D33DABD7-BF03-A148-BF8A-5E91C4C0B637}" destId="{D3AA243F-26D4-BF43-9DB2-5FBCBF36FA9C}" srcOrd="0" destOrd="0" presId="urn:microsoft.com/office/officeart/2005/8/layout/equation2"/>
    <dgm:cxn modelId="{8703EC2E-E287-5D4E-BB76-0AA82074DC88}" type="presParOf" srcId="{D3AA243F-26D4-BF43-9DB2-5FBCBF36FA9C}" destId="{51F6F726-5A58-8049-BE6D-520413417D23}" srcOrd="0" destOrd="0" presId="urn:microsoft.com/office/officeart/2005/8/layout/equation2"/>
    <dgm:cxn modelId="{47CCFBA5-4D9F-0140-BF6F-C1CF69D68F03}" type="presParOf" srcId="{D3AA243F-26D4-BF43-9DB2-5FBCBF36FA9C}" destId="{0C44737E-FB1A-1445-80E8-5333D036525C}" srcOrd="1" destOrd="0" presId="urn:microsoft.com/office/officeart/2005/8/layout/equation2"/>
    <dgm:cxn modelId="{422F844D-90BA-CD4B-ABDC-669C52800556}" type="presParOf" srcId="{D3AA243F-26D4-BF43-9DB2-5FBCBF36FA9C}" destId="{81D6B32C-5C0C-C246-9DEE-6F05B82F866D}" srcOrd="2" destOrd="0" presId="urn:microsoft.com/office/officeart/2005/8/layout/equation2"/>
    <dgm:cxn modelId="{2DD92FC2-3557-6A46-9651-D7357AF61CF4}" type="presParOf" srcId="{D3AA243F-26D4-BF43-9DB2-5FBCBF36FA9C}" destId="{9D25A7F2-FBEE-B64E-B7ED-C4E09CB76205}" srcOrd="3" destOrd="0" presId="urn:microsoft.com/office/officeart/2005/8/layout/equation2"/>
    <dgm:cxn modelId="{CB058E49-CF6A-F943-8B9F-F374338C5E67}" type="presParOf" srcId="{D3AA243F-26D4-BF43-9DB2-5FBCBF36FA9C}" destId="{37BE6324-C36B-7D4C-A59A-65C2ED3A22ED}" srcOrd="4" destOrd="0" presId="urn:microsoft.com/office/officeart/2005/8/layout/equation2"/>
    <dgm:cxn modelId="{D4EF0BDC-C200-5042-B815-32AE711038F7}" type="presParOf" srcId="{D33DABD7-BF03-A148-BF8A-5E91C4C0B637}" destId="{37F7D21D-830B-9B45-AE3A-23A0775FB9F1}" srcOrd="1" destOrd="0" presId="urn:microsoft.com/office/officeart/2005/8/layout/equation2"/>
    <dgm:cxn modelId="{BFF302EF-18B4-7440-9FCD-2F2AB5B78BB8}" type="presParOf" srcId="{37F7D21D-830B-9B45-AE3A-23A0775FB9F1}" destId="{91096A4B-EC1D-6E49-BE63-90A77BC7AAEA}" srcOrd="0" destOrd="0" presId="urn:microsoft.com/office/officeart/2005/8/layout/equation2"/>
    <dgm:cxn modelId="{5F25000F-6323-6E45-B7F5-A4E309A45EE2}" type="presParOf" srcId="{D33DABD7-BF03-A148-BF8A-5E91C4C0B637}" destId="{19B67FDA-B835-3A48-9B7F-3BF8D1251FD3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39F9BB5-BACA-494F-9D06-08194CE1C078}" type="doc">
      <dgm:prSet loTypeId="urn:microsoft.com/office/officeart/2005/8/layout/equation2" loCatId="" qsTypeId="urn:microsoft.com/office/officeart/2005/8/quickstyle/simple1" qsCatId="simple" csTypeId="urn:microsoft.com/office/officeart/2005/8/colors/colorful2" csCatId="colorful" phldr="1"/>
      <dgm:spPr/>
    </dgm:pt>
    <dgm:pt modelId="{B7EBC9CF-B6F7-8A4B-A66A-938ED8089A17}">
      <dgm:prSet phldrT="[Text]"/>
      <dgm:spPr/>
      <dgm:t>
        <a:bodyPr/>
        <a:lstStyle/>
        <a:p>
          <a:r>
            <a:rPr lang="en-US" dirty="0"/>
            <a:t>P27</a:t>
          </a:r>
        </a:p>
      </dgm:t>
    </dgm:pt>
    <dgm:pt modelId="{A09ACEB3-9DE0-254F-91BC-A9A925A24756}" type="parTrans" cxnId="{005B9F5E-3AF8-BB49-B373-9B7C8F774354}">
      <dgm:prSet/>
      <dgm:spPr/>
      <dgm:t>
        <a:bodyPr/>
        <a:lstStyle/>
        <a:p>
          <a:endParaRPr lang="en-US"/>
        </a:p>
      </dgm:t>
    </dgm:pt>
    <dgm:pt modelId="{36EB2CB7-634E-6249-8687-FAF21A677C79}" type="sibTrans" cxnId="{005B9F5E-3AF8-BB49-B373-9B7C8F774354}">
      <dgm:prSet/>
      <dgm:spPr/>
      <dgm:t>
        <a:bodyPr/>
        <a:lstStyle/>
        <a:p>
          <a:endParaRPr lang="en-US"/>
        </a:p>
      </dgm:t>
    </dgm:pt>
    <dgm:pt modelId="{49067E72-9D0C-524D-B247-BE1F7499B1D2}">
      <dgm:prSet phldrT="[Text]"/>
      <dgm:spPr/>
      <dgm:t>
        <a:bodyPr/>
        <a:lstStyle/>
        <a:p>
          <a:r>
            <a:rPr lang="en-US" dirty="0" err="1"/>
            <a:t>P_Test</a:t>
          </a:r>
          <a:endParaRPr lang="en-US" dirty="0"/>
        </a:p>
      </dgm:t>
    </dgm:pt>
    <dgm:pt modelId="{080BBA45-43AA-DE42-815C-57439E9F0C0D}" type="parTrans" cxnId="{FFF1F780-57FF-5041-9063-D91C38C6A613}">
      <dgm:prSet/>
      <dgm:spPr/>
      <dgm:t>
        <a:bodyPr/>
        <a:lstStyle/>
        <a:p>
          <a:endParaRPr lang="en-US"/>
        </a:p>
      </dgm:t>
    </dgm:pt>
    <dgm:pt modelId="{75AF3219-75E8-8046-A94E-31D7524B9ADE}" type="sibTrans" cxnId="{FFF1F780-57FF-5041-9063-D91C38C6A613}">
      <dgm:prSet/>
      <dgm:spPr/>
      <dgm:t>
        <a:bodyPr/>
        <a:lstStyle/>
        <a:p>
          <a:endParaRPr lang="en-US"/>
        </a:p>
      </dgm:t>
    </dgm:pt>
    <dgm:pt modelId="{D33DABD7-BF03-A148-BF8A-5E91C4C0B637}" type="pres">
      <dgm:prSet presAssocID="{539F9BB5-BACA-494F-9D06-08194CE1C078}" presName="Name0" presStyleCnt="0">
        <dgm:presLayoutVars>
          <dgm:dir/>
          <dgm:resizeHandles val="exact"/>
        </dgm:presLayoutVars>
      </dgm:prSet>
      <dgm:spPr/>
    </dgm:pt>
    <dgm:pt modelId="{D3AA243F-26D4-BF43-9DB2-5FBCBF36FA9C}" type="pres">
      <dgm:prSet presAssocID="{539F9BB5-BACA-494F-9D06-08194CE1C078}" presName="vNodes" presStyleCnt="0"/>
      <dgm:spPr/>
    </dgm:pt>
    <dgm:pt modelId="{51F6F726-5A58-8049-BE6D-520413417D23}" type="pres">
      <dgm:prSet presAssocID="{B7EBC9CF-B6F7-8A4B-A66A-938ED8089A17}" presName="node" presStyleLbl="node1" presStyleIdx="0" presStyleCnt="2" custScaleX="39255" custScaleY="39255">
        <dgm:presLayoutVars>
          <dgm:bulletEnabled val="1"/>
        </dgm:presLayoutVars>
      </dgm:prSet>
      <dgm:spPr/>
    </dgm:pt>
    <dgm:pt modelId="{37F7D21D-830B-9B45-AE3A-23A0775FB9F1}" type="pres">
      <dgm:prSet presAssocID="{539F9BB5-BACA-494F-9D06-08194CE1C078}" presName="sibTransLast" presStyleLbl="sibTrans2D1" presStyleIdx="0" presStyleCnt="1" custScaleY="45103"/>
      <dgm:spPr/>
    </dgm:pt>
    <dgm:pt modelId="{91096A4B-EC1D-6E49-BE63-90A77BC7AAEA}" type="pres">
      <dgm:prSet presAssocID="{539F9BB5-BACA-494F-9D06-08194CE1C078}" presName="connectorText" presStyleLbl="sibTrans2D1" presStyleIdx="0" presStyleCnt="1"/>
      <dgm:spPr/>
    </dgm:pt>
    <dgm:pt modelId="{19B67FDA-B835-3A48-9B7F-3BF8D1251FD3}" type="pres">
      <dgm:prSet presAssocID="{539F9BB5-BACA-494F-9D06-08194CE1C078}" presName="lastNode" presStyleLbl="node1" presStyleIdx="1" presStyleCnt="2" custScaleX="39426" custScaleY="39426">
        <dgm:presLayoutVars>
          <dgm:bulletEnabled val="1"/>
        </dgm:presLayoutVars>
      </dgm:prSet>
      <dgm:spPr/>
    </dgm:pt>
  </dgm:ptLst>
  <dgm:cxnLst>
    <dgm:cxn modelId="{67548C42-FBF6-334E-A063-FFC3F749BD61}" type="presOf" srcId="{49067E72-9D0C-524D-B247-BE1F7499B1D2}" destId="{19B67FDA-B835-3A48-9B7F-3BF8D1251FD3}" srcOrd="0" destOrd="0" presId="urn:microsoft.com/office/officeart/2005/8/layout/equation2"/>
    <dgm:cxn modelId="{005B9F5E-3AF8-BB49-B373-9B7C8F774354}" srcId="{539F9BB5-BACA-494F-9D06-08194CE1C078}" destId="{B7EBC9CF-B6F7-8A4B-A66A-938ED8089A17}" srcOrd="0" destOrd="0" parTransId="{A09ACEB3-9DE0-254F-91BC-A9A925A24756}" sibTransId="{36EB2CB7-634E-6249-8687-FAF21A677C79}"/>
    <dgm:cxn modelId="{FFF1F780-57FF-5041-9063-D91C38C6A613}" srcId="{539F9BB5-BACA-494F-9D06-08194CE1C078}" destId="{49067E72-9D0C-524D-B247-BE1F7499B1D2}" srcOrd="1" destOrd="0" parTransId="{080BBA45-43AA-DE42-815C-57439E9F0C0D}" sibTransId="{75AF3219-75E8-8046-A94E-31D7524B9ADE}"/>
    <dgm:cxn modelId="{5F1B1AC9-D8FF-4D44-B9B6-A05D14802447}" type="presOf" srcId="{36EB2CB7-634E-6249-8687-FAF21A677C79}" destId="{91096A4B-EC1D-6E49-BE63-90A77BC7AAEA}" srcOrd="1" destOrd="0" presId="urn:microsoft.com/office/officeart/2005/8/layout/equation2"/>
    <dgm:cxn modelId="{A8CE10DB-084F-F840-B611-45EACE4E0020}" type="presOf" srcId="{539F9BB5-BACA-494F-9D06-08194CE1C078}" destId="{D33DABD7-BF03-A148-BF8A-5E91C4C0B637}" srcOrd="0" destOrd="0" presId="urn:microsoft.com/office/officeart/2005/8/layout/equation2"/>
    <dgm:cxn modelId="{AC3112E2-971F-F14F-A78E-EC2FB57B2FEB}" type="presOf" srcId="{B7EBC9CF-B6F7-8A4B-A66A-938ED8089A17}" destId="{51F6F726-5A58-8049-BE6D-520413417D23}" srcOrd="0" destOrd="0" presId="urn:microsoft.com/office/officeart/2005/8/layout/equation2"/>
    <dgm:cxn modelId="{ADD00DF9-7277-AD4A-91D6-60B8D732130B}" type="presOf" srcId="{36EB2CB7-634E-6249-8687-FAF21A677C79}" destId="{37F7D21D-830B-9B45-AE3A-23A0775FB9F1}" srcOrd="0" destOrd="0" presId="urn:microsoft.com/office/officeart/2005/8/layout/equation2"/>
    <dgm:cxn modelId="{A6DCED59-B2BF-B348-976A-A5C95542CF7B}" type="presParOf" srcId="{D33DABD7-BF03-A148-BF8A-5E91C4C0B637}" destId="{D3AA243F-26D4-BF43-9DB2-5FBCBF36FA9C}" srcOrd="0" destOrd="0" presId="urn:microsoft.com/office/officeart/2005/8/layout/equation2"/>
    <dgm:cxn modelId="{8703EC2E-E287-5D4E-BB76-0AA82074DC88}" type="presParOf" srcId="{D3AA243F-26D4-BF43-9DB2-5FBCBF36FA9C}" destId="{51F6F726-5A58-8049-BE6D-520413417D23}" srcOrd="0" destOrd="0" presId="urn:microsoft.com/office/officeart/2005/8/layout/equation2"/>
    <dgm:cxn modelId="{D4EF0BDC-C200-5042-B815-32AE711038F7}" type="presParOf" srcId="{D33DABD7-BF03-A148-BF8A-5E91C4C0B637}" destId="{37F7D21D-830B-9B45-AE3A-23A0775FB9F1}" srcOrd="1" destOrd="0" presId="urn:microsoft.com/office/officeart/2005/8/layout/equation2"/>
    <dgm:cxn modelId="{BFF302EF-18B4-7440-9FCD-2F2AB5B78BB8}" type="presParOf" srcId="{37F7D21D-830B-9B45-AE3A-23A0775FB9F1}" destId="{91096A4B-EC1D-6E49-BE63-90A77BC7AAEA}" srcOrd="0" destOrd="0" presId="urn:microsoft.com/office/officeart/2005/8/layout/equation2"/>
    <dgm:cxn modelId="{5F25000F-6323-6E45-B7F5-A4E309A45EE2}" type="presParOf" srcId="{D33DABD7-BF03-A148-BF8A-5E91C4C0B637}" destId="{19B67FDA-B835-3A48-9B7F-3BF8D1251FD3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39F9BB5-BACA-494F-9D06-08194CE1C078}" type="doc">
      <dgm:prSet loTypeId="urn:microsoft.com/office/officeart/2005/8/layout/equation2" loCatId="" qsTypeId="urn:microsoft.com/office/officeart/2005/8/quickstyle/simple1" qsCatId="simple" csTypeId="urn:microsoft.com/office/officeart/2005/8/colors/colorful2" csCatId="colorful" phldr="1"/>
      <dgm:spPr/>
    </dgm:pt>
    <dgm:pt modelId="{B7EBC9CF-B6F7-8A4B-A66A-938ED8089A17}">
      <dgm:prSet phldrT="[Text]"/>
      <dgm:spPr/>
      <dgm:t>
        <a:bodyPr/>
        <a:lstStyle/>
        <a:p>
          <a:r>
            <a:rPr lang="en-US" dirty="0"/>
            <a:t>P27</a:t>
          </a:r>
        </a:p>
      </dgm:t>
    </dgm:pt>
    <dgm:pt modelId="{A09ACEB3-9DE0-254F-91BC-A9A925A24756}" type="parTrans" cxnId="{005B9F5E-3AF8-BB49-B373-9B7C8F774354}">
      <dgm:prSet/>
      <dgm:spPr/>
      <dgm:t>
        <a:bodyPr/>
        <a:lstStyle/>
        <a:p>
          <a:endParaRPr lang="en-US"/>
        </a:p>
      </dgm:t>
    </dgm:pt>
    <dgm:pt modelId="{36EB2CB7-634E-6249-8687-FAF21A677C79}" type="sibTrans" cxnId="{005B9F5E-3AF8-BB49-B373-9B7C8F774354}">
      <dgm:prSet/>
      <dgm:spPr/>
      <dgm:t>
        <a:bodyPr/>
        <a:lstStyle/>
        <a:p>
          <a:endParaRPr lang="en-US"/>
        </a:p>
      </dgm:t>
    </dgm:pt>
    <dgm:pt modelId="{3505348F-B382-9744-A109-1EF683A7BACF}">
      <dgm:prSet phldrT="[Text]"/>
      <dgm:spPr/>
      <dgm:t>
        <a:bodyPr/>
        <a:lstStyle/>
        <a:p>
          <a:r>
            <a:rPr lang="en-US" dirty="0" err="1"/>
            <a:t>P_Train</a:t>
          </a:r>
          <a:endParaRPr lang="en-US" dirty="0"/>
        </a:p>
      </dgm:t>
    </dgm:pt>
    <dgm:pt modelId="{92BD6D83-660D-B140-B547-C682FCA25E42}" type="parTrans" cxnId="{738562FE-E8EC-2642-9284-D7A34527E514}">
      <dgm:prSet/>
      <dgm:spPr/>
      <dgm:t>
        <a:bodyPr/>
        <a:lstStyle/>
        <a:p>
          <a:endParaRPr lang="en-US"/>
        </a:p>
      </dgm:t>
    </dgm:pt>
    <dgm:pt modelId="{0987378C-7D64-F04A-9A3A-CB1CA3FAD004}" type="sibTrans" cxnId="{738562FE-E8EC-2642-9284-D7A34527E514}">
      <dgm:prSet/>
      <dgm:spPr/>
      <dgm:t>
        <a:bodyPr/>
        <a:lstStyle/>
        <a:p>
          <a:endParaRPr lang="en-US"/>
        </a:p>
      </dgm:t>
    </dgm:pt>
    <dgm:pt modelId="{49067E72-9D0C-524D-B247-BE1F7499B1D2}">
      <dgm:prSet phldrT="[Text]"/>
      <dgm:spPr/>
      <dgm:t>
        <a:bodyPr/>
        <a:lstStyle/>
        <a:p>
          <a:r>
            <a:rPr lang="en-US" dirty="0" err="1"/>
            <a:t>P_Test</a:t>
          </a:r>
          <a:endParaRPr lang="en-US" dirty="0"/>
        </a:p>
      </dgm:t>
    </dgm:pt>
    <dgm:pt modelId="{080BBA45-43AA-DE42-815C-57439E9F0C0D}" type="parTrans" cxnId="{FFF1F780-57FF-5041-9063-D91C38C6A613}">
      <dgm:prSet/>
      <dgm:spPr/>
      <dgm:t>
        <a:bodyPr/>
        <a:lstStyle/>
        <a:p>
          <a:endParaRPr lang="en-US"/>
        </a:p>
      </dgm:t>
    </dgm:pt>
    <dgm:pt modelId="{75AF3219-75E8-8046-A94E-31D7524B9ADE}" type="sibTrans" cxnId="{FFF1F780-57FF-5041-9063-D91C38C6A613}">
      <dgm:prSet/>
      <dgm:spPr/>
      <dgm:t>
        <a:bodyPr/>
        <a:lstStyle/>
        <a:p>
          <a:endParaRPr lang="en-US"/>
        </a:p>
      </dgm:t>
    </dgm:pt>
    <dgm:pt modelId="{D33DABD7-BF03-A148-BF8A-5E91C4C0B637}" type="pres">
      <dgm:prSet presAssocID="{539F9BB5-BACA-494F-9D06-08194CE1C078}" presName="Name0" presStyleCnt="0">
        <dgm:presLayoutVars>
          <dgm:dir/>
          <dgm:resizeHandles val="exact"/>
        </dgm:presLayoutVars>
      </dgm:prSet>
      <dgm:spPr/>
    </dgm:pt>
    <dgm:pt modelId="{D3AA243F-26D4-BF43-9DB2-5FBCBF36FA9C}" type="pres">
      <dgm:prSet presAssocID="{539F9BB5-BACA-494F-9D06-08194CE1C078}" presName="vNodes" presStyleCnt="0"/>
      <dgm:spPr/>
    </dgm:pt>
    <dgm:pt modelId="{51F6F726-5A58-8049-BE6D-520413417D23}" type="pres">
      <dgm:prSet presAssocID="{B7EBC9CF-B6F7-8A4B-A66A-938ED8089A17}" presName="node" presStyleLbl="node1" presStyleIdx="0" presStyleCnt="3">
        <dgm:presLayoutVars>
          <dgm:bulletEnabled val="1"/>
        </dgm:presLayoutVars>
      </dgm:prSet>
      <dgm:spPr/>
    </dgm:pt>
    <dgm:pt modelId="{0C44737E-FB1A-1445-80E8-5333D036525C}" type="pres">
      <dgm:prSet presAssocID="{36EB2CB7-634E-6249-8687-FAF21A677C79}" presName="spacerT" presStyleCnt="0"/>
      <dgm:spPr/>
    </dgm:pt>
    <dgm:pt modelId="{81D6B32C-5C0C-C246-9DEE-6F05B82F866D}" type="pres">
      <dgm:prSet presAssocID="{36EB2CB7-634E-6249-8687-FAF21A677C79}" presName="sibTrans" presStyleLbl="sibTrans2D1" presStyleIdx="0" presStyleCnt="2"/>
      <dgm:spPr/>
    </dgm:pt>
    <dgm:pt modelId="{9D25A7F2-FBEE-B64E-B7ED-C4E09CB76205}" type="pres">
      <dgm:prSet presAssocID="{36EB2CB7-634E-6249-8687-FAF21A677C79}" presName="spacerB" presStyleCnt="0"/>
      <dgm:spPr/>
    </dgm:pt>
    <dgm:pt modelId="{37BE6324-C36B-7D4C-A59A-65C2ED3A22ED}" type="pres">
      <dgm:prSet presAssocID="{3505348F-B382-9744-A109-1EF683A7BACF}" presName="node" presStyleLbl="node1" presStyleIdx="1" presStyleCnt="3">
        <dgm:presLayoutVars>
          <dgm:bulletEnabled val="1"/>
        </dgm:presLayoutVars>
      </dgm:prSet>
      <dgm:spPr/>
    </dgm:pt>
    <dgm:pt modelId="{37F7D21D-830B-9B45-AE3A-23A0775FB9F1}" type="pres">
      <dgm:prSet presAssocID="{539F9BB5-BACA-494F-9D06-08194CE1C078}" presName="sibTransLast" presStyleLbl="sibTrans2D1" presStyleIdx="1" presStyleCnt="2"/>
      <dgm:spPr/>
    </dgm:pt>
    <dgm:pt modelId="{91096A4B-EC1D-6E49-BE63-90A77BC7AAEA}" type="pres">
      <dgm:prSet presAssocID="{539F9BB5-BACA-494F-9D06-08194CE1C078}" presName="connectorText" presStyleLbl="sibTrans2D1" presStyleIdx="1" presStyleCnt="2"/>
      <dgm:spPr/>
    </dgm:pt>
    <dgm:pt modelId="{19B67FDA-B835-3A48-9B7F-3BF8D1251FD3}" type="pres">
      <dgm:prSet presAssocID="{539F9BB5-BACA-494F-9D06-08194CE1C078}" presName="lastNode" presStyleLbl="node1" presStyleIdx="2" presStyleCnt="3" custScaleX="70513" custScaleY="70513">
        <dgm:presLayoutVars>
          <dgm:bulletEnabled val="1"/>
        </dgm:presLayoutVars>
      </dgm:prSet>
      <dgm:spPr/>
    </dgm:pt>
  </dgm:ptLst>
  <dgm:cxnLst>
    <dgm:cxn modelId="{8B67D01B-98F2-A34B-A194-1A9491EEEBC9}" type="presOf" srcId="{3505348F-B382-9744-A109-1EF683A7BACF}" destId="{37BE6324-C36B-7D4C-A59A-65C2ED3A22ED}" srcOrd="0" destOrd="0" presId="urn:microsoft.com/office/officeart/2005/8/layout/equation2"/>
    <dgm:cxn modelId="{67548C42-FBF6-334E-A063-FFC3F749BD61}" type="presOf" srcId="{49067E72-9D0C-524D-B247-BE1F7499B1D2}" destId="{19B67FDA-B835-3A48-9B7F-3BF8D1251FD3}" srcOrd="0" destOrd="0" presId="urn:microsoft.com/office/officeart/2005/8/layout/equation2"/>
    <dgm:cxn modelId="{005B9F5E-3AF8-BB49-B373-9B7C8F774354}" srcId="{539F9BB5-BACA-494F-9D06-08194CE1C078}" destId="{B7EBC9CF-B6F7-8A4B-A66A-938ED8089A17}" srcOrd="0" destOrd="0" parTransId="{A09ACEB3-9DE0-254F-91BC-A9A925A24756}" sibTransId="{36EB2CB7-634E-6249-8687-FAF21A677C79}"/>
    <dgm:cxn modelId="{252AB075-95E2-DE45-888A-9ACD2AD14684}" type="presOf" srcId="{0987378C-7D64-F04A-9A3A-CB1CA3FAD004}" destId="{91096A4B-EC1D-6E49-BE63-90A77BC7AAEA}" srcOrd="1" destOrd="0" presId="urn:microsoft.com/office/officeart/2005/8/layout/equation2"/>
    <dgm:cxn modelId="{FFF1F780-57FF-5041-9063-D91C38C6A613}" srcId="{539F9BB5-BACA-494F-9D06-08194CE1C078}" destId="{49067E72-9D0C-524D-B247-BE1F7499B1D2}" srcOrd="2" destOrd="0" parTransId="{080BBA45-43AA-DE42-815C-57439E9F0C0D}" sibTransId="{75AF3219-75E8-8046-A94E-31D7524B9ADE}"/>
    <dgm:cxn modelId="{CDA407C5-B2A0-3842-B328-42338D4FF94C}" type="presOf" srcId="{36EB2CB7-634E-6249-8687-FAF21A677C79}" destId="{81D6B32C-5C0C-C246-9DEE-6F05B82F866D}" srcOrd="0" destOrd="0" presId="urn:microsoft.com/office/officeart/2005/8/layout/equation2"/>
    <dgm:cxn modelId="{A8CE10DB-084F-F840-B611-45EACE4E0020}" type="presOf" srcId="{539F9BB5-BACA-494F-9D06-08194CE1C078}" destId="{D33DABD7-BF03-A148-BF8A-5E91C4C0B637}" srcOrd="0" destOrd="0" presId="urn:microsoft.com/office/officeart/2005/8/layout/equation2"/>
    <dgm:cxn modelId="{D98843E1-07C0-6C45-B9F8-C8DF936B8C6C}" type="presOf" srcId="{0987378C-7D64-F04A-9A3A-CB1CA3FAD004}" destId="{37F7D21D-830B-9B45-AE3A-23A0775FB9F1}" srcOrd="0" destOrd="0" presId="urn:microsoft.com/office/officeart/2005/8/layout/equation2"/>
    <dgm:cxn modelId="{AC3112E2-971F-F14F-A78E-EC2FB57B2FEB}" type="presOf" srcId="{B7EBC9CF-B6F7-8A4B-A66A-938ED8089A17}" destId="{51F6F726-5A58-8049-BE6D-520413417D23}" srcOrd="0" destOrd="0" presId="urn:microsoft.com/office/officeart/2005/8/layout/equation2"/>
    <dgm:cxn modelId="{738562FE-E8EC-2642-9284-D7A34527E514}" srcId="{539F9BB5-BACA-494F-9D06-08194CE1C078}" destId="{3505348F-B382-9744-A109-1EF683A7BACF}" srcOrd="1" destOrd="0" parTransId="{92BD6D83-660D-B140-B547-C682FCA25E42}" sibTransId="{0987378C-7D64-F04A-9A3A-CB1CA3FAD004}"/>
    <dgm:cxn modelId="{A6DCED59-B2BF-B348-976A-A5C95542CF7B}" type="presParOf" srcId="{D33DABD7-BF03-A148-BF8A-5E91C4C0B637}" destId="{D3AA243F-26D4-BF43-9DB2-5FBCBF36FA9C}" srcOrd="0" destOrd="0" presId="urn:microsoft.com/office/officeart/2005/8/layout/equation2"/>
    <dgm:cxn modelId="{8703EC2E-E287-5D4E-BB76-0AA82074DC88}" type="presParOf" srcId="{D3AA243F-26D4-BF43-9DB2-5FBCBF36FA9C}" destId="{51F6F726-5A58-8049-BE6D-520413417D23}" srcOrd="0" destOrd="0" presId="urn:microsoft.com/office/officeart/2005/8/layout/equation2"/>
    <dgm:cxn modelId="{47CCFBA5-4D9F-0140-BF6F-C1CF69D68F03}" type="presParOf" srcId="{D3AA243F-26D4-BF43-9DB2-5FBCBF36FA9C}" destId="{0C44737E-FB1A-1445-80E8-5333D036525C}" srcOrd="1" destOrd="0" presId="urn:microsoft.com/office/officeart/2005/8/layout/equation2"/>
    <dgm:cxn modelId="{422F844D-90BA-CD4B-ABDC-669C52800556}" type="presParOf" srcId="{D3AA243F-26D4-BF43-9DB2-5FBCBF36FA9C}" destId="{81D6B32C-5C0C-C246-9DEE-6F05B82F866D}" srcOrd="2" destOrd="0" presId="urn:microsoft.com/office/officeart/2005/8/layout/equation2"/>
    <dgm:cxn modelId="{2DD92FC2-3557-6A46-9651-D7357AF61CF4}" type="presParOf" srcId="{D3AA243F-26D4-BF43-9DB2-5FBCBF36FA9C}" destId="{9D25A7F2-FBEE-B64E-B7ED-C4E09CB76205}" srcOrd="3" destOrd="0" presId="urn:microsoft.com/office/officeart/2005/8/layout/equation2"/>
    <dgm:cxn modelId="{CB058E49-CF6A-F943-8B9F-F374338C5E67}" type="presParOf" srcId="{D3AA243F-26D4-BF43-9DB2-5FBCBF36FA9C}" destId="{37BE6324-C36B-7D4C-A59A-65C2ED3A22ED}" srcOrd="4" destOrd="0" presId="urn:microsoft.com/office/officeart/2005/8/layout/equation2"/>
    <dgm:cxn modelId="{D4EF0BDC-C200-5042-B815-32AE711038F7}" type="presParOf" srcId="{D33DABD7-BF03-A148-BF8A-5E91C4C0B637}" destId="{37F7D21D-830B-9B45-AE3A-23A0775FB9F1}" srcOrd="1" destOrd="0" presId="urn:microsoft.com/office/officeart/2005/8/layout/equation2"/>
    <dgm:cxn modelId="{BFF302EF-18B4-7440-9FCD-2F2AB5B78BB8}" type="presParOf" srcId="{37F7D21D-830B-9B45-AE3A-23A0775FB9F1}" destId="{91096A4B-EC1D-6E49-BE63-90A77BC7AAEA}" srcOrd="0" destOrd="0" presId="urn:microsoft.com/office/officeart/2005/8/layout/equation2"/>
    <dgm:cxn modelId="{5F25000F-6323-6E45-B7F5-A4E309A45EE2}" type="presParOf" srcId="{D33DABD7-BF03-A148-BF8A-5E91C4C0B637}" destId="{19B67FDA-B835-3A48-9B7F-3BF8D1251FD3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B9C6B0A-8BC0-4A96-8C72-F94AB393CF5F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6C8DEA0-3829-40C1-9137-E2D12C9F622F}">
      <dgm:prSet custT="1"/>
      <dgm:spPr/>
      <dgm:t>
        <a:bodyPr/>
        <a:lstStyle/>
        <a:p>
          <a:r>
            <a:rPr lang="en-US" sz="2400" dirty="0"/>
            <a:t>Maybe using several previous values?</a:t>
          </a:r>
        </a:p>
      </dgm:t>
    </dgm:pt>
    <dgm:pt modelId="{DF3E8155-ABF4-4992-8000-9AC2B69CA9D6}" type="parTrans" cxnId="{17320E4B-BD21-4A96-A847-C29EB6FD790F}">
      <dgm:prSet/>
      <dgm:spPr/>
      <dgm:t>
        <a:bodyPr/>
        <a:lstStyle/>
        <a:p>
          <a:endParaRPr lang="en-US" sz="1100"/>
        </a:p>
      </dgm:t>
    </dgm:pt>
    <dgm:pt modelId="{54D96385-225C-4024-8EF5-582DD136885B}" type="sibTrans" cxnId="{17320E4B-BD21-4A96-A847-C29EB6FD790F}">
      <dgm:prSet/>
      <dgm:spPr/>
      <dgm:t>
        <a:bodyPr/>
        <a:lstStyle/>
        <a:p>
          <a:endParaRPr lang="en-US" sz="1100"/>
        </a:p>
      </dgm:t>
    </dgm:pt>
    <dgm:pt modelId="{474F11B8-6D67-467D-A8A3-DB3A255AC7CE}">
      <dgm:prSet custT="1"/>
      <dgm:spPr/>
      <dgm:t>
        <a:bodyPr/>
        <a:lstStyle/>
        <a:p>
          <a:r>
            <a:rPr lang="en-US" sz="2400" dirty="0"/>
            <a:t>Different weighting?</a:t>
          </a:r>
        </a:p>
      </dgm:t>
    </dgm:pt>
    <dgm:pt modelId="{32EB763E-6E5B-498B-8207-7F92CCDF9E8D}" type="parTrans" cxnId="{F75CBE47-A2FE-40B2-94AF-5D8C2FFCD1E0}">
      <dgm:prSet/>
      <dgm:spPr/>
      <dgm:t>
        <a:bodyPr/>
        <a:lstStyle/>
        <a:p>
          <a:endParaRPr lang="en-US" sz="1100"/>
        </a:p>
      </dgm:t>
    </dgm:pt>
    <dgm:pt modelId="{D9F91827-B407-496B-A49E-77B943C481F4}" type="sibTrans" cxnId="{F75CBE47-A2FE-40B2-94AF-5D8C2FFCD1E0}">
      <dgm:prSet/>
      <dgm:spPr/>
      <dgm:t>
        <a:bodyPr/>
        <a:lstStyle/>
        <a:p>
          <a:endParaRPr lang="en-US" sz="1100"/>
        </a:p>
      </dgm:t>
    </dgm:pt>
    <dgm:pt modelId="{CEDE0A92-2770-4B46-BAF7-F066684A6799}">
      <dgm:prSet custT="1"/>
      <dgm:spPr/>
      <dgm:t>
        <a:bodyPr/>
        <a:lstStyle/>
        <a:p>
          <a:r>
            <a:rPr lang="en-US" sz="2400"/>
            <a:t>Smoothing?</a:t>
          </a:r>
        </a:p>
      </dgm:t>
    </dgm:pt>
    <dgm:pt modelId="{F4373AFC-8FD8-4711-8A40-E0392D3F0AE8}" type="parTrans" cxnId="{B15F51BC-60DD-40CD-89A1-65D28AB33574}">
      <dgm:prSet/>
      <dgm:spPr/>
      <dgm:t>
        <a:bodyPr/>
        <a:lstStyle/>
        <a:p>
          <a:endParaRPr lang="en-US" sz="1100"/>
        </a:p>
      </dgm:t>
    </dgm:pt>
    <dgm:pt modelId="{1CEAAC9A-9D20-4A4F-ADCB-44A4C6244F8F}" type="sibTrans" cxnId="{B15F51BC-60DD-40CD-89A1-65D28AB33574}">
      <dgm:prSet/>
      <dgm:spPr/>
      <dgm:t>
        <a:bodyPr/>
        <a:lstStyle/>
        <a:p>
          <a:endParaRPr lang="en-US" sz="1100"/>
        </a:p>
      </dgm:t>
    </dgm:pt>
    <dgm:pt modelId="{EF3846DB-E6D9-4C7E-8470-F040F6A324A8}">
      <dgm:prSet custT="1"/>
      <dgm:spPr/>
      <dgm:t>
        <a:bodyPr/>
        <a:lstStyle/>
        <a:p>
          <a:r>
            <a:rPr lang="en-US" sz="2400"/>
            <a:t>Combinging lags and seasonality?</a:t>
          </a:r>
        </a:p>
      </dgm:t>
    </dgm:pt>
    <dgm:pt modelId="{B3E9EF5F-602E-4FBB-BDAC-C6AB275A93B0}" type="parTrans" cxnId="{D7AF7371-807E-475D-958D-F33C58202C7B}">
      <dgm:prSet/>
      <dgm:spPr/>
      <dgm:t>
        <a:bodyPr/>
        <a:lstStyle/>
        <a:p>
          <a:endParaRPr lang="en-US" sz="1100"/>
        </a:p>
      </dgm:t>
    </dgm:pt>
    <dgm:pt modelId="{7B43D2BE-B2E7-49FA-86B9-E9F535D4A0F3}" type="sibTrans" cxnId="{D7AF7371-807E-475D-958D-F33C58202C7B}">
      <dgm:prSet/>
      <dgm:spPr/>
      <dgm:t>
        <a:bodyPr/>
        <a:lstStyle/>
        <a:p>
          <a:endParaRPr lang="en-US" sz="1100"/>
        </a:p>
      </dgm:t>
    </dgm:pt>
    <dgm:pt modelId="{4702DA6E-C349-433D-8984-68345595A6ED}">
      <dgm:prSet custT="1"/>
      <dgm:spPr/>
      <dgm:t>
        <a:bodyPr/>
        <a:lstStyle/>
        <a:p>
          <a:r>
            <a:rPr lang="en-US" sz="2400" dirty="0">
              <a:sym typeface="Wingdings" panose="05000000000000000000" pitchFamily="2" charset="2"/>
            </a:rPr>
            <a:t></a:t>
          </a:r>
          <a:r>
            <a:rPr lang="en-US" sz="2400" dirty="0"/>
            <a:t> That’s an </a:t>
          </a:r>
          <a:r>
            <a:rPr lang="en-US" sz="2400" dirty="0">
              <a:solidFill>
                <a:schemeClr val="bg1">
                  <a:lumMod val="50000"/>
                </a:schemeClr>
              </a:solidFill>
            </a:rPr>
            <a:t>(S)</a:t>
          </a:r>
          <a:r>
            <a:rPr lang="en-US" sz="2400" dirty="0">
              <a:solidFill>
                <a:srgbClr val="BD555D"/>
              </a:solidFill>
            </a:rPr>
            <a:t>ARIMA</a:t>
          </a:r>
          <a:r>
            <a:rPr lang="en-US" sz="2400" dirty="0"/>
            <a:t> model ;)</a:t>
          </a:r>
        </a:p>
      </dgm:t>
    </dgm:pt>
    <dgm:pt modelId="{F72EE897-3C52-4D14-B6E3-BDB6872BC541}" type="parTrans" cxnId="{70DD2ED1-334C-4B35-B11C-A7A05EAE3E8E}">
      <dgm:prSet/>
      <dgm:spPr/>
      <dgm:t>
        <a:bodyPr/>
        <a:lstStyle/>
        <a:p>
          <a:endParaRPr lang="en-US" sz="1100"/>
        </a:p>
      </dgm:t>
    </dgm:pt>
    <dgm:pt modelId="{B76CAEDB-3143-4E93-9A87-A7DF29261D03}" type="sibTrans" cxnId="{70DD2ED1-334C-4B35-B11C-A7A05EAE3E8E}">
      <dgm:prSet/>
      <dgm:spPr/>
      <dgm:t>
        <a:bodyPr/>
        <a:lstStyle/>
        <a:p>
          <a:endParaRPr lang="en-US" sz="1100"/>
        </a:p>
      </dgm:t>
    </dgm:pt>
    <dgm:pt modelId="{66C1144C-26AE-6246-AAB2-50D50DEF6DF5}" type="pres">
      <dgm:prSet presAssocID="{DB9C6B0A-8BC0-4A96-8C72-F94AB393CF5F}" presName="vert0" presStyleCnt="0">
        <dgm:presLayoutVars>
          <dgm:dir/>
          <dgm:animOne val="branch"/>
          <dgm:animLvl val="lvl"/>
        </dgm:presLayoutVars>
      </dgm:prSet>
      <dgm:spPr/>
    </dgm:pt>
    <dgm:pt modelId="{F2637DB0-544B-E042-9C2E-52F8F0B71385}" type="pres">
      <dgm:prSet presAssocID="{36C8DEA0-3829-40C1-9137-E2D12C9F622F}" presName="thickLine" presStyleLbl="alignNode1" presStyleIdx="0" presStyleCnt="5"/>
      <dgm:spPr/>
    </dgm:pt>
    <dgm:pt modelId="{0FDCECB9-3557-B548-8C83-2F2856351C72}" type="pres">
      <dgm:prSet presAssocID="{36C8DEA0-3829-40C1-9137-E2D12C9F622F}" presName="horz1" presStyleCnt="0"/>
      <dgm:spPr/>
    </dgm:pt>
    <dgm:pt modelId="{1A2942A8-1866-8E42-9314-5D0B20394E51}" type="pres">
      <dgm:prSet presAssocID="{36C8DEA0-3829-40C1-9137-E2D12C9F622F}" presName="tx1" presStyleLbl="revTx" presStyleIdx="0" presStyleCnt="5"/>
      <dgm:spPr/>
    </dgm:pt>
    <dgm:pt modelId="{E77B151F-DFF7-C34F-B95D-59908CA3B45C}" type="pres">
      <dgm:prSet presAssocID="{36C8DEA0-3829-40C1-9137-E2D12C9F622F}" presName="vert1" presStyleCnt="0"/>
      <dgm:spPr/>
    </dgm:pt>
    <dgm:pt modelId="{63120127-E69E-794C-8892-3082BCE1F248}" type="pres">
      <dgm:prSet presAssocID="{474F11B8-6D67-467D-A8A3-DB3A255AC7CE}" presName="thickLine" presStyleLbl="alignNode1" presStyleIdx="1" presStyleCnt="5"/>
      <dgm:spPr/>
    </dgm:pt>
    <dgm:pt modelId="{A6C6DB27-1FEA-C94A-B5F8-2A8F14EF99BA}" type="pres">
      <dgm:prSet presAssocID="{474F11B8-6D67-467D-A8A3-DB3A255AC7CE}" presName="horz1" presStyleCnt="0"/>
      <dgm:spPr/>
    </dgm:pt>
    <dgm:pt modelId="{A54A487C-E103-7441-9536-D36706939516}" type="pres">
      <dgm:prSet presAssocID="{474F11B8-6D67-467D-A8A3-DB3A255AC7CE}" presName="tx1" presStyleLbl="revTx" presStyleIdx="1" presStyleCnt="5"/>
      <dgm:spPr/>
    </dgm:pt>
    <dgm:pt modelId="{1FEFE930-0D9A-1D4F-B1CB-A67DFE91E4AB}" type="pres">
      <dgm:prSet presAssocID="{474F11B8-6D67-467D-A8A3-DB3A255AC7CE}" presName="vert1" presStyleCnt="0"/>
      <dgm:spPr/>
    </dgm:pt>
    <dgm:pt modelId="{8347C4FE-B0CD-1B46-936E-563DD6AC8316}" type="pres">
      <dgm:prSet presAssocID="{CEDE0A92-2770-4B46-BAF7-F066684A6799}" presName="thickLine" presStyleLbl="alignNode1" presStyleIdx="2" presStyleCnt="5"/>
      <dgm:spPr/>
    </dgm:pt>
    <dgm:pt modelId="{C08FDA72-9DD9-AE45-820C-BE5F9FC94A47}" type="pres">
      <dgm:prSet presAssocID="{CEDE0A92-2770-4B46-BAF7-F066684A6799}" presName="horz1" presStyleCnt="0"/>
      <dgm:spPr/>
    </dgm:pt>
    <dgm:pt modelId="{D543B879-8F32-9445-BD78-FC541CC0B38D}" type="pres">
      <dgm:prSet presAssocID="{CEDE0A92-2770-4B46-BAF7-F066684A6799}" presName="tx1" presStyleLbl="revTx" presStyleIdx="2" presStyleCnt="5"/>
      <dgm:spPr/>
    </dgm:pt>
    <dgm:pt modelId="{3DE2CA65-4465-DE4F-BE1D-403258B3836F}" type="pres">
      <dgm:prSet presAssocID="{CEDE0A92-2770-4B46-BAF7-F066684A6799}" presName="vert1" presStyleCnt="0"/>
      <dgm:spPr/>
    </dgm:pt>
    <dgm:pt modelId="{3D05CAF5-B08B-A846-93E9-0314F0A37F3B}" type="pres">
      <dgm:prSet presAssocID="{EF3846DB-E6D9-4C7E-8470-F040F6A324A8}" presName="thickLine" presStyleLbl="alignNode1" presStyleIdx="3" presStyleCnt="5"/>
      <dgm:spPr/>
    </dgm:pt>
    <dgm:pt modelId="{FBAB0737-0FDA-9740-95F9-CD50E0CEB9F0}" type="pres">
      <dgm:prSet presAssocID="{EF3846DB-E6D9-4C7E-8470-F040F6A324A8}" presName="horz1" presStyleCnt="0"/>
      <dgm:spPr/>
    </dgm:pt>
    <dgm:pt modelId="{6B302F40-C0C4-074F-AD1F-06EBB0138499}" type="pres">
      <dgm:prSet presAssocID="{EF3846DB-E6D9-4C7E-8470-F040F6A324A8}" presName="tx1" presStyleLbl="revTx" presStyleIdx="3" presStyleCnt="5"/>
      <dgm:spPr/>
    </dgm:pt>
    <dgm:pt modelId="{25997F17-834F-BD40-8E1D-03C1C43D24EB}" type="pres">
      <dgm:prSet presAssocID="{EF3846DB-E6D9-4C7E-8470-F040F6A324A8}" presName="vert1" presStyleCnt="0"/>
      <dgm:spPr/>
    </dgm:pt>
    <dgm:pt modelId="{67FA1BBA-3A44-6C43-95F8-F383276A6E44}" type="pres">
      <dgm:prSet presAssocID="{4702DA6E-C349-433D-8984-68345595A6ED}" presName="thickLine" presStyleLbl="alignNode1" presStyleIdx="4" presStyleCnt="5"/>
      <dgm:spPr/>
    </dgm:pt>
    <dgm:pt modelId="{F6966579-72BC-AD46-8EEB-909DC2D1D5A2}" type="pres">
      <dgm:prSet presAssocID="{4702DA6E-C349-433D-8984-68345595A6ED}" presName="horz1" presStyleCnt="0"/>
      <dgm:spPr/>
    </dgm:pt>
    <dgm:pt modelId="{AA9414A4-4D7A-174F-AFC7-A5C2F13D606F}" type="pres">
      <dgm:prSet presAssocID="{4702DA6E-C349-433D-8984-68345595A6ED}" presName="tx1" presStyleLbl="revTx" presStyleIdx="4" presStyleCnt="5"/>
      <dgm:spPr/>
    </dgm:pt>
    <dgm:pt modelId="{7A860BBF-7ED2-D849-861F-659ADF1CD1B3}" type="pres">
      <dgm:prSet presAssocID="{4702DA6E-C349-433D-8984-68345595A6ED}" presName="vert1" presStyleCnt="0"/>
      <dgm:spPr/>
    </dgm:pt>
  </dgm:ptLst>
  <dgm:cxnLst>
    <dgm:cxn modelId="{99AD2110-903C-DC48-81B3-53966F484439}" type="presOf" srcId="{474F11B8-6D67-467D-A8A3-DB3A255AC7CE}" destId="{A54A487C-E103-7441-9536-D36706939516}" srcOrd="0" destOrd="0" presId="urn:microsoft.com/office/officeart/2008/layout/LinedList"/>
    <dgm:cxn modelId="{0353D82A-EE85-C644-886C-9CE29022DAF9}" type="presOf" srcId="{4702DA6E-C349-433D-8984-68345595A6ED}" destId="{AA9414A4-4D7A-174F-AFC7-A5C2F13D606F}" srcOrd="0" destOrd="0" presId="urn:microsoft.com/office/officeart/2008/layout/LinedList"/>
    <dgm:cxn modelId="{178AD72B-6732-654B-8B85-296B8EA08CE7}" type="presOf" srcId="{CEDE0A92-2770-4B46-BAF7-F066684A6799}" destId="{D543B879-8F32-9445-BD78-FC541CC0B38D}" srcOrd="0" destOrd="0" presId="urn:microsoft.com/office/officeart/2008/layout/LinedList"/>
    <dgm:cxn modelId="{F75CBE47-A2FE-40B2-94AF-5D8C2FFCD1E0}" srcId="{DB9C6B0A-8BC0-4A96-8C72-F94AB393CF5F}" destId="{474F11B8-6D67-467D-A8A3-DB3A255AC7CE}" srcOrd="1" destOrd="0" parTransId="{32EB763E-6E5B-498B-8207-7F92CCDF9E8D}" sibTransId="{D9F91827-B407-496B-A49E-77B943C481F4}"/>
    <dgm:cxn modelId="{17320E4B-BD21-4A96-A847-C29EB6FD790F}" srcId="{DB9C6B0A-8BC0-4A96-8C72-F94AB393CF5F}" destId="{36C8DEA0-3829-40C1-9137-E2D12C9F622F}" srcOrd="0" destOrd="0" parTransId="{DF3E8155-ABF4-4992-8000-9AC2B69CA9D6}" sibTransId="{54D96385-225C-4024-8EF5-582DD136885B}"/>
    <dgm:cxn modelId="{D7AF7371-807E-475D-958D-F33C58202C7B}" srcId="{DB9C6B0A-8BC0-4A96-8C72-F94AB393CF5F}" destId="{EF3846DB-E6D9-4C7E-8470-F040F6A324A8}" srcOrd="3" destOrd="0" parTransId="{B3E9EF5F-602E-4FBB-BDAC-C6AB275A93B0}" sibTransId="{7B43D2BE-B2E7-49FA-86B9-E9F535D4A0F3}"/>
    <dgm:cxn modelId="{F26A0483-4DBE-F245-A23E-A985E8F36CE3}" type="presOf" srcId="{36C8DEA0-3829-40C1-9137-E2D12C9F622F}" destId="{1A2942A8-1866-8E42-9314-5D0B20394E51}" srcOrd="0" destOrd="0" presId="urn:microsoft.com/office/officeart/2008/layout/LinedList"/>
    <dgm:cxn modelId="{4ACD90A3-81A7-3B42-B955-9648A9D021A2}" type="presOf" srcId="{EF3846DB-E6D9-4C7E-8470-F040F6A324A8}" destId="{6B302F40-C0C4-074F-AD1F-06EBB0138499}" srcOrd="0" destOrd="0" presId="urn:microsoft.com/office/officeart/2008/layout/LinedList"/>
    <dgm:cxn modelId="{9A306AAC-6190-8F45-9A4E-36D85D4C2DBF}" type="presOf" srcId="{DB9C6B0A-8BC0-4A96-8C72-F94AB393CF5F}" destId="{66C1144C-26AE-6246-AAB2-50D50DEF6DF5}" srcOrd="0" destOrd="0" presId="urn:microsoft.com/office/officeart/2008/layout/LinedList"/>
    <dgm:cxn modelId="{B15F51BC-60DD-40CD-89A1-65D28AB33574}" srcId="{DB9C6B0A-8BC0-4A96-8C72-F94AB393CF5F}" destId="{CEDE0A92-2770-4B46-BAF7-F066684A6799}" srcOrd="2" destOrd="0" parTransId="{F4373AFC-8FD8-4711-8A40-E0392D3F0AE8}" sibTransId="{1CEAAC9A-9D20-4A4F-ADCB-44A4C6244F8F}"/>
    <dgm:cxn modelId="{70DD2ED1-334C-4B35-B11C-A7A05EAE3E8E}" srcId="{DB9C6B0A-8BC0-4A96-8C72-F94AB393CF5F}" destId="{4702DA6E-C349-433D-8984-68345595A6ED}" srcOrd="4" destOrd="0" parTransId="{F72EE897-3C52-4D14-B6E3-BDB6872BC541}" sibTransId="{B76CAEDB-3143-4E93-9A87-A7DF29261D03}"/>
    <dgm:cxn modelId="{AAC28931-B423-9B4D-B9F1-4DFC6E0820B8}" type="presParOf" srcId="{66C1144C-26AE-6246-AAB2-50D50DEF6DF5}" destId="{F2637DB0-544B-E042-9C2E-52F8F0B71385}" srcOrd="0" destOrd="0" presId="urn:microsoft.com/office/officeart/2008/layout/LinedList"/>
    <dgm:cxn modelId="{06E8D2A3-34AD-964A-8C0B-D44F6A9CD9D5}" type="presParOf" srcId="{66C1144C-26AE-6246-AAB2-50D50DEF6DF5}" destId="{0FDCECB9-3557-B548-8C83-2F2856351C72}" srcOrd="1" destOrd="0" presId="urn:microsoft.com/office/officeart/2008/layout/LinedList"/>
    <dgm:cxn modelId="{F1D2E120-C5AD-B94C-B3D1-5DBDB7D0B1EF}" type="presParOf" srcId="{0FDCECB9-3557-B548-8C83-2F2856351C72}" destId="{1A2942A8-1866-8E42-9314-5D0B20394E51}" srcOrd="0" destOrd="0" presId="urn:microsoft.com/office/officeart/2008/layout/LinedList"/>
    <dgm:cxn modelId="{64BF0983-D279-7D45-A638-54F54C7157C1}" type="presParOf" srcId="{0FDCECB9-3557-B548-8C83-2F2856351C72}" destId="{E77B151F-DFF7-C34F-B95D-59908CA3B45C}" srcOrd="1" destOrd="0" presId="urn:microsoft.com/office/officeart/2008/layout/LinedList"/>
    <dgm:cxn modelId="{C423F138-3835-3A4E-BEC4-0C46ED91A322}" type="presParOf" srcId="{66C1144C-26AE-6246-AAB2-50D50DEF6DF5}" destId="{63120127-E69E-794C-8892-3082BCE1F248}" srcOrd="2" destOrd="0" presId="urn:microsoft.com/office/officeart/2008/layout/LinedList"/>
    <dgm:cxn modelId="{A102CFEE-85F7-B646-B4BA-0AC476AB13E7}" type="presParOf" srcId="{66C1144C-26AE-6246-AAB2-50D50DEF6DF5}" destId="{A6C6DB27-1FEA-C94A-B5F8-2A8F14EF99BA}" srcOrd="3" destOrd="0" presId="urn:microsoft.com/office/officeart/2008/layout/LinedList"/>
    <dgm:cxn modelId="{A5B14F76-8B50-DD4D-A05D-CD830F6D883D}" type="presParOf" srcId="{A6C6DB27-1FEA-C94A-B5F8-2A8F14EF99BA}" destId="{A54A487C-E103-7441-9536-D36706939516}" srcOrd="0" destOrd="0" presId="urn:microsoft.com/office/officeart/2008/layout/LinedList"/>
    <dgm:cxn modelId="{0DB13E69-7B5B-7540-8BCF-90627952F75C}" type="presParOf" srcId="{A6C6DB27-1FEA-C94A-B5F8-2A8F14EF99BA}" destId="{1FEFE930-0D9A-1D4F-B1CB-A67DFE91E4AB}" srcOrd="1" destOrd="0" presId="urn:microsoft.com/office/officeart/2008/layout/LinedList"/>
    <dgm:cxn modelId="{5051BFE0-D688-C641-9E61-599C6A5D049B}" type="presParOf" srcId="{66C1144C-26AE-6246-AAB2-50D50DEF6DF5}" destId="{8347C4FE-B0CD-1B46-936E-563DD6AC8316}" srcOrd="4" destOrd="0" presId="urn:microsoft.com/office/officeart/2008/layout/LinedList"/>
    <dgm:cxn modelId="{64B9AA43-59E2-674B-9ED6-AE44C42DB43C}" type="presParOf" srcId="{66C1144C-26AE-6246-AAB2-50D50DEF6DF5}" destId="{C08FDA72-9DD9-AE45-820C-BE5F9FC94A47}" srcOrd="5" destOrd="0" presId="urn:microsoft.com/office/officeart/2008/layout/LinedList"/>
    <dgm:cxn modelId="{22C73D29-1AB1-BF4F-97A2-22713B6A2D8A}" type="presParOf" srcId="{C08FDA72-9DD9-AE45-820C-BE5F9FC94A47}" destId="{D543B879-8F32-9445-BD78-FC541CC0B38D}" srcOrd="0" destOrd="0" presId="urn:microsoft.com/office/officeart/2008/layout/LinedList"/>
    <dgm:cxn modelId="{1E4BA237-8F45-8A4D-897B-9CFC88EDC90A}" type="presParOf" srcId="{C08FDA72-9DD9-AE45-820C-BE5F9FC94A47}" destId="{3DE2CA65-4465-DE4F-BE1D-403258B3836F}" srcOrd="1" destOrd="0" presId="urn:microsoft.com/office/officeart/2008/layout/LinedList"/>
    <dgm:cxn modelId="{BC49E74B-ED02-E74A-B8E8-F73E4FD6D66C}" type="presParOf" srcId="{66C1144C-26AE-6246-AAB2-50D50DEF6DF5}" destId="{3D05CAF5-B08B-A846-93E9-0314F0A37F3B}" srcOrd="6" destOrd="0" presId="urn:microsoft.com/office/officeart/2008/layout/LinedList"/>
    <dgm:cxn modelId="{A3A69B69-9BC2-2746-8759-1D5A1F9F3508}" type="presParOf" srcId="{66C1144C-26AE-6246-AAB2-50D50DEF6DF5}" destId="{FBAB0737-0FDA-9740-95F9-CD50E0CEB9F0}" srcOrd="7" destOrd="0" presId="urn:microsoft.com/office/officeart/2008/layout/LinedList"/>
    <dgm:cxn modelId="{D4A308AB-9C8F-9749-98D9-D273A12277E2}" type="presParOf" srcId="{FBAB0737-0FDA-9740-95F9-CD50E0CEB9F0}" destId="{6B302F40-C0C4-074F-AD1F-06EBB0138499}" srcOrd="0" destOrd="0" presId="urn:microsoft.com/office/officeart/2008/layout/LinedList"/>
    <dgm:cxn modelId="{1C5016A5-B84A-2848-AAF4-0F92C4825BE3}" type="presParOf" srcId="{FBAB0737-0FDA-9740-95F9-CD50E0CEB9F0}" destId="{25997F17-834F-BD40-8E1D-03C1C43D24EB}" srcOrd="1" destOrd="0" presId="urn:microsoft.com/office/officeart/2008/layout/LinedList"/>
    <dgm:cxn modelId="{35361B16-D7E6-D14E-8F14-EF63F907CC33}" type="presParOf" srcId="{66C1144C-26AE-6246-AAB2-50D50DEF6DF5}" destId="{67FA1BBA-3A44-6C43-95F8-F383276A6E44}" srcOrd="8" destOrd="0" presId="urn:microsoft.com/office/officeart/2008/layout/LinedList"/>
    <dgm:cxn modelId="{76674253-5873-F148-B893-867DD4D13C46}" type="presParOf" srcId="{66C1144C-26AE-6246-AAB2-50D50DEF6DF5}" destId="{F6966579-72BC-AD46-8EEB-909DC2D1D5A2}" srcOrd="9" destOrd="0" presId="urn:microsoft.com/office/officeart/2008/layout/LinedList"/>
    <dgm:cxn modelId="{E876AFDD-99B2-0843-9E56-71189C053B79}" type="presParOf" srcId="{F6966579-72BC-AD46-8EEB-909DC2D1D5A2}" destId="{AA9414A4-4D7A-174F-AFC7-A5C2F13D606F}" srcOrd="0" destOrd="0" presId="urn:microsoft.com/office/officeart/2008/layout/LinedList"/>
    <dgm:cxn modelId="{48BD23FE-8158-0A4C-AD08-2BA6F18FB0B0}" type="presParOf" srcId="{F6966579-72BC-AD46-8EEB-909DC2D1D5A2}" destId="{7A860BBF-7ED2-D849-861F-659ADF1CD1B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F6F726-5A58-8049-BE6D-520413417D23}">
      <dsp:nvSpPr>
        <dsp:cNvPr id="0" name=""/>
        <dsp:cNvSpPr/>
      </dsp:nvSpPr>
      <dsp:spPr>
        <a:xfrm>
          <a:off x="530" y="267820"/>
          <a:ext cx="575789" cy="57578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P27</a:t>
          </a:r>
        </a:p>
      </dsp:txBody>
      <dsp:txXfrm>
        <a:off x="84852" y="352142"/>
        <a:ext cx="407145" cy="407145"/>
      </dsp:txXfrm>
    </dsp:sp>
    <dsp:sp modelId="{37F7D21D-830B-9B45-AE3A-23A0775FB9F1}">
      <dsp:nvSpPr>
        <dsp:cNvPr id="0" name=""/>
        <dsp:cNvSpPr/>
      </dsp:nvSpPr>
      <dsp:spPr>
        <a:xfrm>
          <a:off x="796339" y="432663"/>
          <a:ext cx="466439" cy="2461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796339" y="481884"/>
        <a:ext cx="392608" cy="147661"/>
      </dsp:txXfrm>
    </dsp:sp>
    <dsp:sp modelId="{19B67FDA-B835-3A48-9B7F-3BF8D1251FD3}">
      <dsp:nvSpPr>
        <dsp:cNvPr id="0" name=""/>
        <dsp:cNvSpPr/>
      </dsp:nvSpPr>
      <dsp:spPr>
        <a:xfrm>
          <a:off x="1456395" y="266566"/>
          <a:ext cx="578297" cy="578297"/>
        </a:xfrm>
        <a:prstGeom prst="ellipse">
          <a:avLst/>
        </a:prstGeom>
        <a:solidFill>
          <a:schemeClr val="accent2">
            <a:hueOff val="-1495069"/>
            <a:satOff val="-418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P27</a:t>
          </a:r>
        </a:p>
      </dsp:txBody>
      <dsp:txXfrm>
        <a:off x="1541085" y="351256"/>
        <a:ext cx="408917" cy="4089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F6F726-5A58-8049-BE6D-520413417D23}">
      <dsp:nvSpPr>
        <dsp:cNvPr id="0" name=""/>
        <dsp:cNvSpPr/>
      </dsp:nvSpPr>
      <dsp:spPr>
        <a:xfrm>
          <a:off x="459947" y="492"/>
          <a:ext cx="456408" cy="45640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P27</a:t>
          </a:r>
        </a:p>
      </dsp:txBody>
      <dsp:txXfrm>
        <a:off x="526786" y="67331"/>
        <a:ext cx="322730" cy="322730"/>
      </dsp:txXfrm>
    </dsp:sp>
    <dsp:sp modelId="{81D6B32C-5C0C-C246-9DEE-6F05B82F866D}">
      <dsp:nvSpPr>
        <dsp:cNvPr id="0" name=""/>
        <dsp:cNvSpPr/>
      </dsp:nvSpPr>
      <dsp:spPr>
        <a:xfrm>
          <a:off x="555792" y="493961"/>
          <a:ext cx="264716" cy="264716"/>
        </a:xfrm>
        <a:prstGeom prst="mathPlus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0880" y="595188"/>
        <a:ext cx="194540" cy="62262"/>
      </dsp:txXfrm>
    </dsp:sp>
    <dsp:sp modelId="{37BE6324-C36B-7D4C-A59A-65C2ED3A22ED}">
      <dsp:nvSpPr>
        <dsp:cNvPr id="0" name=""/>
        <dsp:cNvSpPr/>
      </dsp:nvSpPr>
      <dsp:spPr>
        <a:xfrm>
          <a:off x="459947" y="795738"/>
          <a:ext cx="456408" cy="456408"/>
        </a:xfrm>
        <a:prstGeom prst="ellipse">
          <a:avLst/>
        </a:prstGeom>
        <a:solidFill>
          <a:schemeClr val="accent2">
            <a:hueOff val="-747534"/>
            <a:satOff val="-209"/>
            <a:lumOff val="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 err="1"/>
            <a:t>P_Train</a:t>
          </a:r>
          <a:endParaRPr lang="en-US" sz="700" kern="1200" dirty="0"/>
        </a:p>
      </dsp:txBody>
      <dsp:txXfrm>
        <a:off x="526786" y="862577"/>
        <a:ext cx="322730" cy="322730"/>
      </dsp:txXfrm>
    </dsp:sp>
    <dsp:sp modelId="{37F7D21D-830B-9B45-AE3A-23A0775FB9F1}">
      <dsp:nvSpPr>
        <dsp:cNvPr id="0" name=""/>
        <dsp:cNvSpPr/>
      </dsp:nvSpPr>
      <dsp:spPr>
        <a:xfrm>
          <a:off x="984816" y="541428"/>
          <a:ext cx="145137" cy="1697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495069"/>
            <a:satOff val="-418"/>
            <a:lumOff val="705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984816" y="575385"/>
        <a:ext cx="101596" cy="101869"/>
      </dsp:txXfrm>
    </dsp:sp>
    <dsp:sp modelId="{19B67FDA-B835-3A48-9B7F-3BF8D1251FD3}">
      <dsp:nvSpPr>
        <dsp:cNvPr id="0" name=""/>
        <dsp:cNvSpPr/>
      </dsp:nvSpPr>
      <dsp:spPr>
        <a:xfrm>
          <a:off x="1190200" y="304492"/>
          <a:ext cx="643654" cy="643654"/>
        </a:xfrm>
        <a:prstGeom prst="ellipse">
          <a:avLst/>
        </a:prstGeom>
        <a:solidFill>
          <a:schemeClr val="accent2">
            <a:hueOff val="-1495069"/>
            <a:satOff val="-418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P27</a:t>
          </a:r>
        </a:p>
      </dsp:txBody>
      <dsp:txXfrm>
        <a:off x="1284461" y="398753"/>
        <a:ext cx="455132" cy="4551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F6F726-5A58-8049-BE6D-520413417D23}">
      <dsp:nvSpPr>
        <dsp:cNvPr id="0" name=""/>
        <dsp:cNvSpPr/>
      </dsp:nvSpPr>
      <dsp:spPr>
        <a:xfrm>
          <a:off x="530" y="267820"/>
          <a:ext cx="575789" cy="57578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P27</a:t>
          </a:r>
        </a:p>
      </dsp:txBody>
      <dsp:txXfrm>
        <a:off x="84852" y="352142"/>
        <a:ext cx="407145" cy="407145"/>
      </dsp:txXfrm>
    </dsp:sp>
    <dsp:sp modelId="{37F7D21D-830B-9B45-AE3A-23A0775FB9F1}">
      <dsp:nvSpPr>
        <dsp:cNvPr id="0" name=""/>
        <dsp:cNvSpPr/>
      </dsp:nvSpPr>
      <dsp:spPr>
        <a:xfrm>
          <a:off x="796339" y="432663"/>
          <a:ext cx="466439" cy="2461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796339" y="481884"/>
        <a:ext cx="392608" cy="147661"/>
      </dsp:txXfrm>
    </dsp:sp>
    <dsp:sp modelId="{19B67FDA-B835-3A48-9B7F-3BF8D1251FD3}">
      <dsp:nvSpPr>
        <dsp:cNvPr id="0" name=""/>
        <dsp:cNvSpPr/>
      </dsp:nvSpPr>
      <dsp:spPr>
        <a:xfrm>
          <a:off x="1456395" y="266566"/>
          <a:ext cx="578297" cy="578297"/>
        </a:xfrm>
        <a:prstGeom prst="ellipse">
          <a:avLst/>
        </a:prstGeom>
        <a:solidFill>
          <a:schemeClr val="accent2">
            <a:hueOff val="-1495069"/>
            <a:satOff val="-418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P_Test</a:t>
          </a:r>
          <a:endParaRPr lang="en-US" sz="1000" kern="1200" dirty="0"/>
        </a:p>
      </dsp:txBody>
      <dsp:txXfrm>
        <a:off x="1541085" y="351256"/>
        <a:ext cx="408917" cy="40891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F6F726-5A58-8049-BE6D-520413417D23}">
      <dsp:nvSpPr>
        <dsp:cNvPr id="0" name=""/>
        <dsp:cNvSpPr/>
      </dsp:nvSpPr>
      <dsp:spPr>
        <a:xfrm>
          <a:off x="459947" y="492"/>
          <a:ext cx="456408" cy="45640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P27</a:t>
          </a:r>
        </a:p>
      </dsp:txBody>
      <dsp:txXfrm>
        <a:off x="526786" y="67331"/>
        <a:ext cx="322730" cy="322730"/>
      </dsp:txXfrm>
    </dsp:sp>
    <dsp:sp modelId="{81D6B32C-5C0C-C246-9DEE-6F05B82F866D}">
      <dsp:nvSpPr>
        <dsp:cNvPr id="0" name=""/>
        <dsp:cNvSpPr/>
      </dsp:nvSpPr>
      <dsp:spPr>
        <a:xfrm>
          <a:off x="555792" y="493961"/>
          <a:ext cx="264716" cy="264716"/>
        </a:xfrm>
        <a:prstGeom prst="mathPlus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0880" y="595188"/>
        <a:ext cx="194540" cy="62262"/>
      </dsp:txXfrm>
    </dsp:sp>
    <dsp:sp modelId="{37BE6324-C36B-7D4C-A59A-65C2ED3A22ED}">
      <dsp:nvSpPr>
        <dsp:cNvPr id="0" name=""/>
        <dsp:cNvSpPr/>
      </dsp:nvSpPr>
      <dsp:spPr>
        <a:xfrm>
          <a:off x="459947" y="795738"/>
          <a:ext cx="456408" cy="456408"/>
        </a:xfrm>
        <a:prstGeom prst="ellipse">
          <a:avLst/>
        </a:prstGeom>
        <a:solidFill>
          <a:schemeClr val="accent2">
            <a:hueOff val="-747534"/>
            <a:satOff val="-209"/>
            <a:lumOff val="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 err="1"/>
            <a:t>P_Train</a:t>
          </a:r>
          <a:endParaRPr lang="en-US" sz="700" kern="1200" dirty="0"/>
        </a:p>
      </dsp:txBody>
      <dsp:txXfrm>
        <a:off x="526786" y="862577"/>
        <a:ext cx="322730" cy="322730"/>
      </dsp:txXfrm>
    </dsp:sp>
    <dsp:sp modelId="{37F7D21D-830B-9B45-AE3A-23A0775FB9F1}">
      <dsp:nvSpPr>
        <dsp:cNvPr id="0" name=""/>
        <dsp:cNvSpPr/>
      </dsp:nvSpPr>
      <dsp:spPr>
        <a:xfrm>
          <a:off x="984816" y="541428"/>
          <a:ext cx="145137" cy="1697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495069"/>
            <a:satOff val="-418"/>
            <a:lumOff val="705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984816" y="575385"/>
        <a:ext cx="101596" cy="101869"/>
      </dsp:txXfrm>
    </dsp:sp>
    <dsp:sp modelId="{19B67FDA-B835-3A48-9B7F-3BF8D1251FD3}">
      <dsp:nvSpPr>
        <dsp:cNvPr id="0" name=""/>
        <dsp:cNvSpPr/>
      </dsp:nvSpPr>
      <dsp:spPr>
        <a:xfrm>
          <a:off x="1190200" y="304492"/>
          <a:ext cx="643654" cy="643654"/>
        </a:xfrm>
        <a:prstGeom prst="ellipse">
          <a:avLst/>
        </a:prstGeom>
        <a:solidFill>
          <a:schemeClr val="accent2">
            <a:hueOff val="-1495069"/>
            <a:satOff val="-418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P_Test</a:t>
          </a:r>
          <a:endParaRPr lang="en-US" sz="1100" kern="1200" dirty="0"/>
        </a:p>
      </dsp:txBody>
      <dsp:txXfrm>
        <a:off x="1284461" y="398753"/>
        <a:ext cx="455132" cy="45513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637DB0-544B-E042-9C2E-52F8F0B71385}">
      <dsp:nvSpPr>
        <dsp:cNvPr id="0" name=""/>
        <dsp:cNvSpPr/>
      </dsp:nvSpPr>
      <dsp:spPr>
        <a:xfrm>
          <a:off x="0" y="522"/>
          <a:ext cx="102412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2942A8-1866-8E42-9314-5D0B20394E51}">
      <dsp:nvSpPr>
        <dsp:cNvPr id="0" name=""/>
        <dsp:cNvSpPr/>
      </dsp:nvSpPr>
      <dsp:spPr>
        <a:xfrm>
          <a:off x="0" y="522"/>
          <a:ext cx="10241280" cy="85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Maybe using several previous values?</a:t>
          </a:r>
        </a:p>
      </dsp:txBody>
      <dsp:txXfrm>
        <a:off x="0" y="522"/>
        <a:ext cx="10241280" cy="855840"/>
      </dsp:txXfrm>
    </dsp:sp>
    <dsp:sp modelId="{63120127-E69E-794C-8892-3082BCE1F248}">
      <dsp:nvSpPr>
        <dsp:cNvPr id="0" name=""/>
        <dsp:cNvSpPr/>
      </dsp:nvSpPr>
      <dsp:spPr>
        <a:xfrm>
          <a:off x="0" y="856362"/>
          <a:ext cx="102412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4A487C-E103-7441-9536-D36706939516}">
      <dsp:nvSpPr>
        <dsp:cNvPr id="0" name=""/>
        <dsp:cNvSpPr/>
      </dsp:nvSpPr>
      <dsp:spPr>
        <a:xfrm>
          <a:off x="0" y="856362"/>
          <a:ext cx="10241280" cy="85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Different weighting?</a:t>
          </a:r>
        </a:p>
      </dsp:txBody>
      <dsp:txXfrm>
        <a:off x="0" y="856362"/>
        <a:ext cx="10241280" cy="855840"/>
      </dsp:txXfrm>
    </dsp:sp>
    <dsp:sp modelId="{8347C4FE-B0CD-1B46-936E-563DD6AC8316}">
      <dsp:nvSpPr>
        <dsp:cNvPr id="0" name=""/>
        <dsp:cNvSpPr/>
      </dsp:nvSpPr>
      <dsp:spPr>
        <a:xfrm>
          <a:off x="0" y="1712202"/>
          <a:ext cx="102412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3B879-8F32-9445-BD78-FC541CC0B38D}">
      <dsp:nvSpPr>
        <dsp:cNvPr id="0" name=""/>
        <dsp:cNvSpPr/>
      </dsp:nvSpPr>
      <dsp:spPr>
        <a:xfrm>
          <a:off x="0" y="1712202"/>
          <a:ext cx="10241280" cy="85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Smoothing?</a:t>
          </a:r>
        </a:p>
      </dsp:txBody>
      <dsp:txXfrm>
        <a:off x="0" y="1712202"/>
        <a:ext cx="10241280" cy="855840"/>
      </dsp:txXfrm>
    </dsp:sp>
    <dsp:sp modelId="{3D05CAF5-B08B-A846-93E9-0314F0A37F3B}">
      <dsp:nvSpPr>
        <dsp:cNvPr id="0" name=""/>
        <dsp:cNvSpPr/>
      </dsp:nvSpPr>
      <dsp:spPr>
        <a:xfrm>
          <a:off x="0" y="2568043"/>
          <a:ext cx="102412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302F40-C0C4-074F-AD1F-06EBB0138499}">
      <dsp:nvSpPr>
        <dsp:cNvPr id="0" name=""/>
        <dsp:cNvSpPr/>
      </dsp:nvSpPr>
      <dsp:spPr>
        <a:xfrm>
          <a:off x="0" y="2568043"/>
          <a:ext cx="10241280" cy="85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Combinging lags and seasonality?</a:t>
          </a:r>
        </a:p>
      </dsp:txBody>
      <dsp:txXfrm>
        <a:off x="0" y="2568043"/>
        <a:ext cx="10241280" cy="855840"/>
      </dsp:txXfrm>
    </dsp:sp>
    <dsp:sp modelId="{67FA1BBA-3A44-6C43-95F8-F383276A6E44}">
      <dsp:nvSpPr>
        <dsp:cNvPr id="0" name=""/>
        <dsp:cNvSpPr/>
      </dsp:nvSpPr>
      <dsp:spPr>
        <a:xfrm>
          <a:off x="0" y="3423883"/>
          <a:ext cx="102412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9414A4-4D7A-174F-AFC7-A5C2F13D606F}">
      <dsp:nvSpPr>
        <dsp:cNvPr id="0" name=""/>
        <dsp:cNvSpPr/>
      </dsp:nvSpPr>
      <dsp:spPr>
        <a:xfrm>
          <a:off x="0" y="3423883"/>
          <a:ext cx="10241280" cy="85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ym typeface="Wingdings" panose="05000000000000000000" pitchFamily="2" charset="2"/>
            </a:rPr>
            <a:t></a:t>
          </a:r>
          <a:r>
            <a:rPr lang="en-US" sz="2400" kern="1200" dirty="0"/>
            <a:t> That’s an </a:t>
          </a:r>
          <a:r>
            <a:rPr lang="en-US" sz="2400" kern="1200" dirty="0">
              <a:solidFill>
                <a:schemeClr val="bg1">
                  <a:lumMod val="50000"/>
                </a:schemeClr>
              </a:solidFill>
            </a:rPr>
            <a:t>(S)</a:t>
          </a:r>
          <a:r>
            <a:rPr lang="en-US" sz="2400" kern="1200" dirty="0">
              <a:solidFill>
                <a:srgbClr val="BD555D"/>
              </a:solidFill>
            </a:rPr>
            <a:t>ARIMA</a:t>
          </a:r>
          <a:r>
            <a:rPr lang="en-US" sz="2400" kern="1200" dirty="0"/>
            <a:t> model ;)</a:t>
          </a:r>
        </a:p>
      </dsp:txBody>
      <dsp:txXfrm>
        <a:off x="0" y="3423883"/>
        <a:ext cx="10241280" cy="8558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26T15:09:12.25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0 605,'40'-53,"6"0,9 8,10-2,6 1,4 2,-5 6,-7 5,-12 7,-13 6,-8 3,-7 6,-4 3,-3 0,-5 1,1-2,0 0,3 0,-3 0,4 0,-1 2,2-1,-1 0,-2 2,2-2,-3 4,3-4,-3 3,0-2,3-1,0 2,-3 0,0-4,-3-3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26T15:09:19.00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1,'33'27,"-4"-1,-17-13,0 0,-1 0,0 1,1 2,3 3,4 1,1 3,-1 1,-3-3,1-1,-3-2,-4-5,-5 2,0 0,-2 0,4 1,-1-1,2 0,0-1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206A15-4B76-5C4C-9042-4048894F2829}" type="datetimeFigureOut">
              <a:rPr lang="en-US" smtClean="0"/>
              <a:t>1/20/25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CEC9FA-1578-BB4B-801C-C20CE7632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545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EC9FA-1578-BB4B-801C-C20CE7632F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4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EC9FA-1578-BB4B-801C-C20CE7632F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00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EC9FA-1578-BB4B-801C-C20CE7632F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321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EC9FA-1578-BB4B-801C-C20CE7632F3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31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EC9FA-1578-BB4B-801C-C20CE7632F3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680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EC9FA-1578-BB4B-801C-C20CE7632F3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260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Monday, January 20,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87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Monday, January 20,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6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Monday, January 20,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626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Monday, January 20,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46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Monday, January 20,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898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1849820"/>
            <a:ext cx="4846320" cy="422179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1849819"/>
            <a:ext cx="4846320" cy="42217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Monday, January 20,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0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Monday, January 20, 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13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Monday, January 20,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763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Monday, January 20,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7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Monday, January 20,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273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Monday, January 20,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619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90714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791370"/>
            <a:ext cx="10241280" cy="428024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Monday, January 20, 2025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92021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i="0" kern="1200" cap="all" spc="300" baseline="0">
          <a:solidFill>
            <a:srgbClr val="CB7B9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Layout" Target="../diagrams/layout1.xml"/><Relationship Id="rId21" Type="http://schemas.openxmlformats.org/officeDocument/2006/relationships/diagramColors" Target="../diagrams/colors4.xml"/><Relationship Id="rId7" Type="http://schemas.openxmlformats.org/officeDocument/2006/relationships/diagramData" Target="../diagrams/data2.xml"/><Relationship Id="rId12" Type="http://schemas.openxmlformats.org/officeDocument/2006/relationships/image" Target="../media/image7.png"/><Relationship Id="rId17" Type="http://schemas.microsoft.com/office/2007/relationships/diagramDrawing" Target="../diagrams/drawing3.xml"/><Relationship Id="rId2" Type="http://schemas.openxmlformats.org/officeDocument/2006/relationships/diagramData" Target="../diagrams/data1.xml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QuickStyle" Target="../diagrams/quickStyle3.xml"/><Relationship Id="rId10" Type="http://schemas.openxmlformats.org/officeDocument/2006/relationships/diagramColors" Target="../diagrams/colors2.xml"/><Relationship Id="rId19" Type="http://schemas.openxmlformats.org/officeDocument/2006/relationships/diagramLayout" Target="../diagrams/layout4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mendeley.com/datasets/3hbcscwz44/1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iencedirect.com/science/article/pii/S2352340924005262#bib0005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11.png"/><Relationship Id="rId4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6F292AA-C8DB-4CAA-97C9-456CF8540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Red blood cells suspended in mid-air">
            <a:extLst>
              <a:ext uri="{FF2B5EF4-FFF2-40B4-BE49-F238E27FC236}">
                <a16:creationId xmlns:a16="http://schemas.microsoft.com/office/drawing/2014/main" id="{814FEA06-F217-A4C4-7A4F-E1B4BF2FFA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508" r="33680"/>
          <a:stretch/>
        </p:blipFill>
        <p:spPr>
          <a:xfrm>
            <a:off x="-1" y="10"/>
            <a:ext cx="458790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A065953-3D69-4CD4-80C3-DF10DEB4C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2" y="-429"/>
            <a:ext cx="7604097" cy="6857571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  <a:alpha val="73000"/>
                </a:schemeClr>
              </a:gs>
              <a:gs pos="100000">
                <a:schemeClr val="accent2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B36DB5-F10D-4EDB-87E2-ECB9301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1" y="0"/>
            <a:ext cx="7604097" cy="6858000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98000">
                <a:schemeClr val="accent2">
                  <a:alpha val="66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6F195D-95DC-419E-BBC1-E2B601A60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99847" y="4355164"/>
            <a:ext cx="7592151" cy="2502836"/>
          </a:xfrm>
          <a:prstGeom prst="rect">
            <a:avLst/>
          </a:prstGeom>
          <a:gradFill>
            <a:gsLst>
              <a:gs pos="22000">
                <a:schemeClr val="accent6">
                  <a:alpha val="39000"/>
                </a:schemeClr>
              </a:gs>
              <a:gs pos="82000">
                <a:schemeClr val="accent5">
                  <a:alpha val="19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256CF5B-1DAD-4912-86B9-FCA73369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04304">
            <a:off x="6080918" y="830588"/>
            <a:ext cx="4998441" cy="4998441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18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3DAA16-DEEF-42F9-101F-C40BBFD8A7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5425" y="768485"/>
            <a:ext cx="6133656" cy="3169674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Blood Glucose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DB53D3-3F59-054A-B854-B22B68BE8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2918" y="4793128"/>
            <a:ext cx="5462494" cy="1141157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en-US" sz="1400" cap="none" spc="300" dirty="0" err="1">
                <a:solidFill>
                  <a:schemeClr val="bg1"/>
                </a:solidFill>
              </a:rPr>
              <a:t>Opencampus</a:t>
            </a:r>
            <a:r>
              <a:rPr lang="en-US" sz="1400" cap="none" spc="300" dirty="0">
                <a:solidFill>
                  <a:schemeClr val="bg1"/>
                </a:solidFill>
              </a:rPr>
              <a:t> - Advanced Time Series</a:t>
            </a:r>
          </a:p>
          <a:p>
            <a:pPr algn="r"/>
            <a:r>
              <a:rPr lang="en-US" sz="1400" cap="none" spc="300" dirty="0" err="1">
                <a:solidFill>
                  <a:schemeClr val="bg1"/>
                </a:solidFill>
              </a:rPr>
              <a:t>WiSe</a:t>
            </a:r>
            <a:r>
              <a:rPr lang="en-US" sz="1400" cap="none" spc="300" dirty="0">
                <a:solidFill>
                  <a:schemeClr val="bg1"/>
                </a:solidFill>
              </a:rPr>
              <a:t> 24/25</a:t>
            </a:r>
          </a:p>
          <a:p>
            <a:pPr algn="r"/>
            <a:r>
              <a:rPr lang="en-US" sz="1400" cap="none" spc="300" dirty="0">
                <a:solidFill>
                  <a:schemeClr val="bg1"/>
                </a:solidFill>
              </a:rPr>
              <a:t>Anna Dahlhaus, Christopher Kunze, </a:t>
            </a:r>
            <a:br>
              <a:rPr lang="en-US" sz="1400" cap="none" spc="300" dirty="0">
                <a:solidFill>
                  <a:schemeClr val="bg1"/>
                </a:solidFill>
              </a:rPr>
            </a:br>
            <a:r>
              <a:rPr lang="en-US" sz="1400" cap="none" spc="300" dirty="0">
                <a:solidFill>
                  <a:schemeClr val="bg1"/>
                </a:solidFill>
              </a:rPr>
              <a:t>Tim </a:t>
            </a:r>
            <a:r>
              <a:rPr lang="en-US" sz="1400" cap="none" spc="300" dirty="0" err="1">
                <a:solidFill>
                  <a:schemeClr val="bg1"/>
                </a:solidFill>
              </a:rPr>
              <a:t>Oldörp</a:t>
            </a:r>
            <a:r>
              <a:rPr lang="en-US" sz="1400" cap="none" spc="300" dirty="0">
                <a:solidFill>
                  <a:schemeClr val="bg1"/>
                </a:solidFill>
              </a:rPr>
              <a:t>, Leo Simak</a:t>
            </a:r>
          </a:p>
          <a:p>
            <a:pPr algn="r"/>
            <a:endParaRPr lang="en-US" sz="1400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21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115FF-B9B5-203F-DB91-05A0C2048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F5052-92B3-ACAE-16C9-3727D2525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91370"/>
            <a:ext cx="10241280" cy="234469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Carb input removed</a:t>
            </a:r>
          </a:p>
          <a:p>
            <a:pPr lvl="1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 Strong correlation with bolus insulin but worse data quality</a:t>
            </a:r>
          </a:p>
          <a:p>
            <a:r>
              <a:rPr lang="en-US" dirty="0"/>
              <a:t>Steps removed</a:t>
            </a:r>
          </a:p>
          <a:p>
            <a:pPr lvl="1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 Strong correlation with burned calories (basis of approximation)</a:t>
            </a:r>
          </a:p>
          <a:p>
            <a:r>
              <a:rPr lang="en-US" dirty="0">
                <a:sym typeface="Wingdings" pitchFamily="2" charset="2"/>
              </a:rPr>
              <a:t>New feature </a:t>
            </a:r>
            <a:r>
              <a:rPr lang="en-US" dirty="0" err="1">
                <a:sym typeface="Wingdings" pitchFamily="2" charset="2"/>
              </a:rPr>
              <a:t>time_of_day</a:t>
            </a:r>
            <a:r>
              <a:rPr lang="en-US" dirty="0">
                <a:sym typeface="Wingdings" pitchFamily="2" charset="2"/>
              </a:rPr>
              <a:t>: sin/cos encoded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 To capture circadian rhythm </a:t>
            </a:r>
          </a:p>
          <a:p>
            <a:pPr lvl="1">
              <a:buFont typeface="Wingdings" pitchFamily="2" charset="2"/>
              <a:buChar char="à"/>
            </a:pP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A7F164-B37A-97E4-7B3E-4996E4F1746A}"/>
              </a:ext>
            </a:extLst>
          </p:cNvPr>
          <p:cNvGrpSpPr/>
          <p:nvPr/>
        </p:nvGrpSpPr>
        <p:grpSpPr>
          <a:xfrm>
            <a:off x="378565" y="4149362"/>
            <a:ext cx="5447096" cy="2145118"/>
            <a:chOff x="7523644" y="690592"/>
            <a:chExt cx="4468110" cy="151034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F80571E-D171-6A73-2703-FA4C892E5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23644" y="690592"/>
              <a:ext cx="4468110" cy="151034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A9013E9-2C5D-852A-91E3-4B2C3BB30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820400" y="743852"/>
              <a:ext cx="1093382" cy="308999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591562-662A-4839-3C0B-95C6F69AE83B}"/>
              </a:ext>
            </a:extLst>
          </p:cNvPr>
          <p:cNvGrpSpPr/>
          <p:nvPr/>
        </p:nvGrpSpPr>
        <p:grpSpPr>
          <a:xfrm>
            <a:off x="5825661" y="4225006"/>
            <a:ext cx="6125143" cy="1844749"/>
            <a:chOff x="5825661" y="3810331"/>
            <a:chExt cx="6125143" cy="184474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21C70D-3EF9-7D0F-231A-9558F4D4A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25661" y="3810331"/>
              <a:ext cx="6125143" cy="184474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128CD17-8001-2D2D-A3B0-7F66AF688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809731" y="3873674"/>
              <a:ext cx="993377" cy="4098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3667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9C53F8DC-E65E-42A4-ABA3-AB41274F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54C0AB-C443-08F1-13B8-B02127DFE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799" y="446571"/>
            <a:ext cx="5231083" cy="823077"/>
          </a:xfrm>
        </p:spPr>
        <p:txBody>
          <a:bodyPr anchor="b">
            <a:normAutofit/>
          </a:bodyPr>
          <a:lstStyle/>
          <a:p>
            <a:r>
              <a:rPr lang="en-US" dirty="0"/>
              <a:t>Interpolated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3DE16-D46C-58FD-A331-2A4003343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702" y="1640438"/>
            <a:ext cx="5271297" cy="2941346"/>
          </a:xfrm>
        </p:spPr>
        <p:txBody>
          <a:bodyPr>
            <a:normAutofit/>
          </a:bodyPr>
          <a:lstStyle/>
          <a:p>
            <a:r>
              <a:rPr lang="en-US" sz="1600" dirty="0"/>
              <a:t>Missing data were not marked but either set to zero (carb, insulin, steps, calories)  or linearly interpolated (heart rate, glucose)</a:t>
            </a:r>
          </a:p>
          <a:p>
            <a:r>
              <a:rPr lang="en-US" sz="1600" dirty="0"/>
              <a:t>Detected using smoothing threshold (2</a:t>
            </a:r>
            <a:r>
              <a:rPr lang="en-US" sz="1600" baseline="30000" dirty="0"/>
              <a:t>nd</a:t>
            </a:r>
            <a:r>
              <a:rPr lang="en-US" sz="1600" dirty="0"/>
              <a:t> derivative)</a:t>
            </a:r>
          </a:p>
          <a:p>
            <a:r>
              <a:rPr lang="en-US" sz="1600" i="1" dirty="0"/>
              <a:t>“Multiple Imputation with Chained Equations” </a:t>
            </a:r>
            <a:r>
              <a:rPr lang="en-US" sz="1600" dirty="0"/>
              <a:t>was used to impute missing heart rate measurements</a:t>
            </a:r>
          </a:p>
          <a:p>
            <a:r>
              <a:rPr lang="en-US" sz="1600" dirty="0"/>
              <a:t>Glucose imputation: Mean value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F752EE3-F1AB-3FA0-C189-4824F98BD6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87287" y="0"/>
            <a:ext cx="5834681" cy="3106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5" name="Rectangle 4104">
            <a:extLst>
              <a:ext uri="{FF2B5EF4-FFF2-40B4-BE49-F238E27FC236}">
                <a16:creationId xmlns:a16="http://schemas.microsoft.com/office/drawing/2014/main" id="{3808F57C-E98A-4053-BD3D-4D04986CB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3DD8121B-71ED-41BD-AA7C-9E5609999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D674D48E-4EA1-8431-4A22-2E867D53A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7398" y="3106968"/>
            <a:ext cx="5844570" cy="3088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BBFB07C-E9F7-EAA9-A822-2A688E803722}"/>
              </a:ext>
            </a:extLst>
          </p:cNvPr>
          <p:cNvGrpSpPr/>
          <p:nvPr/>
        </p:nvGrpSpPr>
        <p:grpSpPr>
          <a:xfrm>
            <a:off x="794733" y="4316820"/>
            <a:ext cx="5487551" cy="1846522"/>
            <a:chOff x="794733" y="4316820"/>
            <a:chExt cx="5487551" cy="18465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AA8DBAE-0FF1-A2FA-C4F0-448C469D9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4733" y="4316820"/>
              <a:ext cx="5487551" cy="184652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574FEE9-E630-2B60-3CC0-6E8B05D63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53417" y="5586468"/>
              <a:ext cx="925568" cy="2770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1428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13C1A-B8D9-3096-5B42-04A6D294B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442" y="795528"/>
            <a:ext cx="10815438" cy="907148"/>
          </a:xfrm>
        </p:spPr>
        <p:txBody>
          <a:bodyPr/>
          <a:lstStyle/>
          <a:p>
            <a:r>
              <a:rPr lang="en-US" dirty="0"/>
              <a:t>Split patients on big gaps?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994C6-9017-66B8-621B-F212383E5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442" y="1791370"/>
            <a:ext cx="3689498" cy="4280246"/>
          </a:xfrm>
        </p:spPr>
        <p:txBody>
          <a:bodyPr/>
          <a:lstStyle/>
          <a:p>
            <a:r>
              <a:rPr lang="en-US" dirty="0"/>
              <a:t>Gaps &gt;12h or more</a:t>
            </a:r>
          </a:p>
          <a:p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88C195A-3E55-D1A8-8618-D80B2C110F92}"/>
              </a:ext>
            </a:extLst>
          </p:cNvPr>
          <p:cNvGrpSpPr/>
          <p:nvPr/>
        </p:nvGrpSpPr>
        <p:grpSpPr>
          <a:xfrm>
            <a:off x="4306018" y="1977655"/>
            <a:ext cx="7738896" cy="3924665"/>
            <a:chOff x="2209800" y="1458172"/>
            <a:chExt cx="7772400" cy="394165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B82B049-1E60-41B3-9A34-A08456E8E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800" y="1458172"/>
              <a:ext cx="7772400" cy="3941656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AB6248B-3050-0768-1092-ECB77BEAF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22735" y="1702676"/>
              <a:ext cx="663943" cy="51710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51434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0A4BD-109D-809E-A7E9-61814BEF5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175A-D417-0FF7-5172-6FA7AE7FB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91370"/>
            <a:ext cx="8867553" cy="428024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CB7B93"/>
                </a:solidFill>
              </a:rPr>
              <a:t>Task 1</a:t>
            </a:r>
            <a:r>
              <a:rPr lang="en-US" dirty="0"/>
              <a:t> - Predict the glucose level 1h in advance for one subject</a:t>
            </a:r>
          </a:p>
          <a:p>
            <a:pPr lvl="1"/>
            <a:r>
              <a:rPr lang="en-US" dirty="0"/>
              <a:t>1a: Training on the same subject’s data</a:t>
            </a:r>
          </a:p>
          <a:p>
            <a:pPr lvl="1"/>
            <a:r>
              <a:rPr lang="en-US" dirty="0"/>
              <a:t>1b: Training augmented with other subjects’ data</a:t>
            </a:r>
          </a:p>
          <a:p>
            <a:pPr marL="0" indent="0">
              <a:buNone/>
            </a:pPr>
            <a:r>
              <a:rPr lang="en-US" dirty="0">
                <a:solidFill>
                  <a:srgbClr val="CB7B93"/>
                </a:solidFill>
              </a:rPr>
              <a:t>Task 2</a:t>
            </a:r>
            <a:r>
              <a:rPr lang="en-US" dirty="0"/>
              <a:t> - Predict the glucose level 1h in advance for multiple subject</a:t>
            </a:r>
          </a:p>
          <a:p>
            <a:pPr lvl="1"/>
            <a:r>
              <a:rPr lang="en-US" dirty="0"/>
              <a:t>2a: Training on one other subject’s data</a:t>
            </a:r>
          </a:p>
          <a:p>
            <a:pPr lvl="1"/>
            <a:r>
              <a:rPr lang="en-US" dirty="0"/>
              <a:t>2b: Training on other subjects’ data</a:t>
            </a:r>
          </a:p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D1C60A4-161F-EECA-F23C-6701AEECB1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8458845"/>
              </p:ext>
            </p:extLst>
          </p:nvPr>
        </p:nvGraphicFramePr>
        <p:xfrm>
          <a:off x="579120" y="4762709"/>
          <a:ext cx="2035224" cy="1111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943F28C-E25C-4C7D-86F8-53147C6178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4970099"/>
              </p:ext>
            </p:extLst>
          </p:nvPr>
        </p:nvGraphicFramePr>
        <p:xfrm>
          <a:off x="3077535" y="4776339"/>
          <a:ext cx="2293802" cy="1252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7B2FA923-AAD8-8E28-A11E-F8D464F82C46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t="803" b="704"/>
          <a:stretch/>
        </p:blipFill>
        <p:spPr>
          <a:xfrm>
            <a:off x="10494384" y="251629"/>
            <a:ext cx="1553250" cy="36798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2B60EEEB-810B-6F05-161C-7618C82391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0055632"/>
              </p:ext>
            </p:extLst>
          </p:nvPr>
        </p:nvGraphicFramePr>
        <p:xfrm>
          <a:off x="5859483" y="4773660"/>
          <a:ext cx="2035224" cy="1111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5FF194D9-DE3E-D7A3-67D3-F71E52F3E8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5626165"/>
              </p:ext>
            </p:extLst>
          </p:nvPr>
        </p:nvGraphicFramePr>
        <p:xfrm>
          <a:off x="8370655" y="4780505"/>
          <a:ext cx="2293802" cy="1252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8D13DA3-AA44-8016-9ACE-A2DD96669912}"/>
              </a:ext>
            </a:extLst>
          </p:cNvPr>
          <p:cNvSpPr txBox="1"/>
          <p:nvPr/>
        </p:nvSpPr>
        <p:spPr>
          <a:xfrm>
            <a:off x="980114" y="6028979"/>
            <a:ext cx="6972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Task 1a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99F4AB-04C9-6F54-6422-3084BF080833}"/>
              </a:ext>
            </a:extLst>
          </p:cNvPr>
          <p:cNvSpPr txBox="1"/>
          <p:nvPr/>
        </p:nvSpPr>
        <p:spPr>
          <a:xfrm>
            <a:off x="3892413" y="6028978"/>
            <a:ext cx="7132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Task 1b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C2FE00-8A42-2543-3B6C-D888269D4E0D}"/>
              </a:ext>
            </a:extLst>
          </p:cNvPr>
          <p:cNvSpPr txBox="1"/>
          <p:nvPr/>
        </p:nvSpPr>
        <p:spPr>
          <a:xfrm>
            <a:off x="6407604" y="6034382"/>
            <a:ext cx="6972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Task 2a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AB1818-709F-54ED-E528-C66DB66B734B}"/>
              </a:ext>
            </a:extLst>
          </p:cNvPr>
          <p:cNvSpPr txBox="1"/>
          <p:nvPr/>
        </p:nvSpPr>
        <p:spPr>
          <a:xfrm>
            <a:off x="9236763" y="6028977"/>
            <a:ext cx="7132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Task 2b</a:t>
            </a: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9D27D643-B732-020E-BE30-ED773DBBD877}"/>
              </a:ext>
            </a:extLst>
          </p:cNvPr>
          <p:cNvSpPr/>
          <p:nvPr/>
        </p:nvSpPr>
        <p:spPr>
          <a:xfrm>
            <a:off x="1201479" y="3085192"/>
            <a:ext cx="8035284" cy="1270807"/>
          </a:xfrm>
          <a:prstGeom prst="bracketPair">
            <a:avLst/>
          </a:prstGeom>
          <a:ln w="38100">
            <a:solidFill>
              <a:srgbClr val="BD55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007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3FDB2-F3CB-1D75-F7D0-6CFBDEFFD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4827181" cy="907148"/>
          </a:xfrm>
        </p:spPr>
        <p:txBody>
          <a:bodyPr/>
          <a:lstStyle/>
          <a:p>
            <a:r>
              <a:rPr lang="en-US" dirty="0"/>
              <a:t>Evaluation rules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635607-543A-B8B1-4315-DA3138F8E1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1791370"/>
                <a:ext cx="4724400" cy="4280246"/>
              </a:xfrm>
            </p:spPr>
            <p:txBody>
              <a:bodyPr>
                <a:norm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Single evaluation on test set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Evaluation using chained windows / rolling windows / autoregression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No further parameter updates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Metrics: 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sz="1200" i="1" dirty="0" smtClean="0">
                        <a:latin typeface="Cambria Math" panose="02040503050406030204" pitchFamily="18" charset="0"/>
                      </a:rPr>
                      <m:t>𝑅𝑀𝑆𝐸</m:t>
                    </m:r>
                    <m:r>
                      <a:rPr lang="de-DE" sz="1200" b="0" i="1" dirty="0" smtClean="0">
                        <a:latin typeface="Cambria Math" panose="020405030504060302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de-DE" sz="1200" b="0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de-DE" sz="1200" b="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limLoc m:val="subSup"/>
                                <m:ctrlPr>
                                  <a:rPr lang="de-DE" sz="12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5"/>
                                  </m:rPr>
                                  <a:rPr lang="de-DE" sz="1200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1200" b="0" i="1" dirty="0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de-DE" sz="1200" b="0" i="1" dirty="0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de-DE" sz="12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b>
                                      <m:sSubPr>
                                        <m:ctrlPr>
                                          <a:rPr lang="de-DE" sz="1200" i="1" dirty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200" i="1" dirty="0"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de-DE" sz="1200" i="1" dirty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de-DE" sz="1200" i="1" dirty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de-DE" sz="1200" i="1" dirty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de-DE" sz="1200" i="1" dirty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de-DE" sz="1200" i="1" dirty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de-DE" sz="1200" i="1" dirty="0"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de-DE" sz="1200" i="1" dirty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de-DE" sz="1200" i="1" dirty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de-DE" sz="1200" b="0" i="1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num>
                          <m:den>
                            <m:r>
                              <a:rPr lang="de-DE" sz="1200" b="0" i="1" dirty="0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den>
                        </m:f>
                      </m:e>
                    </m:rad>
                  </m:oMath>
                </a14:m>
                <a:r>
                  <a:rPr lang="de-DE" sz="1200" b="0" i="1" dirty="0">
                    <a:latin typeface="Cambria Math" panose="02040503050406030204" pitchFamily="18" charset="0"/>
                  </a:rPr>
                  <a:t>            </a:t>
                </a:r>
                <a14:m>
                  <m:oMath xmlns:m="http://schemas.openxmlformats.org/officeDocument/2006/math">
                    <m:r>
                      <a:rPr lang="de-DE" sz="1200" b="0" i="1" dirty="0" smtClean="0">
                        <a:latin typeface="Cambria Math" panose="02040503050406030204" pitchFamily="18" charset="0"/>
                      </a:rPr>
                      <m:t>𝑀𝐴𝑃𝐸</m:t>
                    </m:r>
                    <m:r>
                      <a:rPr lang="de-DE" sz="12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1200" b="0" i="1" dirty="0" smtClean="0">
                        <a:latin typeface="Cambria Math" panose="02040503050406030204" pitchFamily="18" charset="0"/>
                      </a:rPr>
                      <m:t>100</m:t>
                    </m:r>
                    <m:f>
                      <m:fPr>
                        <m:ctrlPr>
                          <a:rPr lang="de-DE" sz="1200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12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sz="1200" b="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ctrlPr>
                          <a:rPr lang="de-DE" sz="1200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de-DE" sz="12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de-DE" sz="1200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de-DE" sz="1200" b="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lang="de-DE" sz="12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de-DE" sz="1200" i="1" dirty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de-DE" sz="12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200" i="1" dirty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de-DE" sz="1200" i="1" dirty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de-DE" sz="1200" i="1" dirty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de-DE" sz="1200" i="1" dirty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sz="12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de-DE" sz="1200" i="1" dirty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de-DE" sz="1200" i="1" dirty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de-DE" sz="1200" i="1" dirty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de-DE" sz="1200" i="1" dirty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de-DE" sz="12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de-DE" sz="1200" i="1" dirty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de-DE" sz="1200" i="1" dirty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de-DE" sz="1200" i="1" dirty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nary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635607-543A-B8B1-4315-DA3138F8E1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1791370"/>
                <a:ext cx="4724400" cy="4280246"/>
              </a:xfrm>
              <a:blipFill>
                <a:blip r:embed="rId2"/>
                <a:stretch>
                  <a:fillRect l="-3217" t="-1183" r="-13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>
            <a:extLst>
              <a:ext uri="{FF2B5EF4-FFF2-40B4-BE49-F238E27FC236}">
                <a16:creationId xmlns:a16="http://schemas.microsoft.com/office/drawing/2014/main" id="{5B0AE780-1407-19F9-316E-A04E2F3EA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072" y="3777917"/>
            <a:ext cx="4827182" cy="23965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5A879B-F2E3-2D01-2BE2-35545F670A87}"/>
              </a:ext>
            </a:extLst>
          </p:cNvPr>
          <p:cNvSpPr txBox="1"/>
          <p:nvPr/>
        </p:nvSpPr>
        <p:spPr>
          <a:xfrm>
            <a:off x="14763803" y="4974131"/>
            <a:ext cx="838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time use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C091085-A1C2-5AE5-1C75-586FC00AF0BB}"/>
              </a:ext>
            </a:extLst>
          </p:cNvPr>
          <p:cNvGrpSpPr/>
          <p:nvPr/>
        </p:nvGrpSpPr>
        <p:grpSpPr>
          <a:xfrm>
            <a:off x="1219952" y="5259162"/>
            <a:ext cx="4463142" cy="803310"/>
            <a:chOff x="6655138" y="4088486"/>
            <a:chExt cx="4463142" cy="80331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D8F1A93-6451-3565-1C28-BF8856E67281}"/>
                </a:ext>
              </a:extLst>
            </p:cNvPr>
            <p:cNvGrpSpPr/>
            <p:nvPr/>
          </p:nvGrpSpPr>
          <p:grpSpPr>
            <a:xfrm>
              <a:off x="6655138" y="4088486"/>
              <a:ext cx="4463142" cy="323164"/>
              <a:chOff x="6655138" y="4088486"/>
              <a:chExt cx="4463142" cy="323164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46E00FE-3FD7-59CB-9D67-896C32798036}"/>
                  </a:ext>
                </a:extLst>
              </p:cNvPr>
              <p:cNvSpPr/>
              <p:nvPr/>
            </p:nvSpPr>
            <p:spPr>
              <a:xfrm>
                <a:off x="6655138" y="4088486"/>
                <a:ext cx="3201243" cy="32316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Train data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999AE45-36EF-36F1-B904-3E83FC75776D}"/>
                  </a:ext>
                </a:extLst>
              </p:cNvPr>
              <p:cNvSpPr/>
              <p:nvPr/>
            </p:nvSpPr>
            <p:spPr>
              <a:xfrm>
                <a:off x="9856381" y="4088486"/>
                <a:ext cx="1261899" cy="323164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Test data</a:t>
                </a:r>
              </a:p>
            </p:txBody>
          </p:sp>
        </p:grpSp>
        <p:pic>
          <p:nvPicPr>
            <p:cNvPr id="7170" name="Picture 2" descr="Mehrweg oder Einweg: Unterschiede und Regeln bei Getränken |  Verbraucherzentrale.de">
              <a:extLst>
                <a:ext uri="{FF2B5EF4-FFF2-40B4-BE49-F238E27FC236}">
                  <a16:creationId xmlns:a16="http://schemas.microsoft.com/office/drawing/2014/main" id="{B0EFAB1B-1D7F-4046-C108-56D5F5F762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45478" y="4491686"/>
              <a:ext cx="325293" cy="4001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9C6085C-E385-B576-8309-E2B7EC0B76EC}"/>
                </a:ext>
              </a:extLst>
            </p:cNvPr>
            <p:cNvSpPr txBox="1"/>
            <p:nvPr/>
          </p:nvSpPr>
          <p:spPr>
            <a:xfrm>
              <a:off x="8044438" y="4432916"/>
              <a:ext cx="4226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latin typeface="Century Gothic" panose="020B0502020202020204" pitchFamily="34" charset="0"/>
                  <a:cs typeface="MV Boli" panose="020F0502020204030204" pitchFamily="34" charset="0"/>
                </a:rPr>
                <a:t>∞</a:t>
              </a:r>
              <a:endParaRPr lang="en-US" dirty="0">
                <a:latin typeface="Century Gothic" panose="020B0502020202020204" pitchFamily="34" charset="0"/>
                <a:cs typeface="MV Boli" panose="020F0502020204030204" pitchFamily="34" charset="0"/>
              </a:endParaRPr>
            </a:p>
          </p:txBody>
        </p:sp>
      </p:grpSp>
      <p:pic>
        <p:nvPicPr>
          <p:cNvPr id="20" name="Picture 2" descr="No description has been provided for this image">
            <a:extLst>
              <a:ext uri="{FF2B5EF4-FFF2-40B4-BE49-F238E27FC236}">
                <a16:creationId xmlns:a16="http://schemas.microsoft.com/office/drawing/2014/main" id="{00B78DDD-8ACB-C735-8327-FEE3C9A60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7572" y="1148866"/>
            <a:ext cx="4827182" cy="23651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CAF14A3-CA03-A874-E0A2-991C1E0C357A}"/>
              </a:ext>
            </a:extLst>
          </p:cNvPr>
          <p:cNvSpPr/>
          <p:nvPr/>
        </p:nvSpPr>
        <p:spPr>
          <a:xfrm>
            <a:off x="3459839" y="5294599"/>
            <a:ext cx="943627" cy="259458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Val data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68035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BA9E6-8710-9158-FFBD-016EF7487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Model: (Seasonal)Naive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0F390-C9FA-1609-FFB6-3AB7AD90A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B7B93"/>
                </a:solidFill>
              </a:rPr>
              <a:t>Naïve model </a:t>
            </a:r>
            <a:r>
              <a:rPr lang="en-US" dirty="0"/>
              <a:t>- All forecasts have the value of the last observation (aka shift data by 1h)</a:t>
            </a:r>
          </a:p>
          <a:p>
            <a:r>
              <a:rPr lang="en-US" dirty="0">
                <a:solidFill>
                  <a:srgbClr val="CB7B93"/>
                </a:solidFill>
              </a:rPr>
              <a:t>Season naïve</a:t>
            </a:r>
            <a:r>
              <a:rPr lang="en-US" dirty="0"/>
              <a:t> - All forecasts have the value shifted by one season (e.g. 24h)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26D0B6-A8F7-D217-1C6D-4088D0042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1356" y="2809210"/>
            <a:ext cx="5943128" cy="16742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9D71E7-AA78-28F4-7ED5-131B33A7531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439852" y="4677483"/>
            <a:ext cx="5846135" cy="1647707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87E8D21-537D-CD39-1726-7226384BBD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0779022"/>
              </p:ext>
            </p:extLst>
          </p:nvPr>
        </p:nvGraphicFramePr>
        <p:xfrm>
          <a:off x="1371600" y="2914833"/>
          <a:ext cx="3396219" cy="10972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32073">
                  <a:extLst>
                    <a:ext uri="{9D8B030D-6E8A-4147-A177-3AD203B41FA5}">
                      <a16:colId xmlns:a16="http://schemas.microsoft.com/office/drawing/2014/main" val="1391191963"/>
                    </a:ext>
                  </a:extLst>
                </a:gridCol>
                <a:gridCol w="1132073">
                  <a:extLst>
                    <a:ext uri="{9D8B030D-6E8A-4147-A177-3AD203B41FA5}">
                      <a16:colId xmlns:a16="http://schemas.microsoft.com/office/drawing/2014/main" val="2248249856"/>
                    </a:ext>
                  </a:extLst>
                </a:gridCol>
                <a:gridCol w="1132073">
                  <a:extLst>
                    <a:ext uri="{9D8B030D-6E8A-4147-A177-3AD203B41FA5}">
                      <a16:colId xmlns:a16="http://schemas.microsoft.com/office/drawing/2014/main" val="72108776"/>
                    </a:ext>
                  </a:extLst>
                </a:gridCol>
              </a:tblGrid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Naive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633554"/>
                  </a:ext>
                </a:extLst>
              </a:tr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Task 1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*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74275"/>
                  </a:ext>
                </a:extLst>
              </a:tr>
              <a:tr h="2267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Task 2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760250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47EA3DD-0919-3EC0-DC96-D3B6E62900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7096974"/>
              </p:ext>
            </p:extLst>
          </p:nvPr>
        </p:nvGraphicFramePr>
        <p:xfrm>
          <a:off x="1371600" y="4823362"/>
          <a:ext cx="3396219" cy="10972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32073">
                  <a:extLst>
                    <a:ext uri="{9D8B030D-6E8A-4147-A177-3AD203B41FA5}">
                      <a16:colId xmlns:a16="http://schemas.microsoft.com/office/drawing/2014/main" val="1391191963"/>
                    </a:ext>
                  </a:extLst>
                </a:gridCol>
                <a:gridCol w="1132073">
                  <a:extLst>
                    <a:ext uri="{9D8B030D-6E8A-4147-A177-3AD203B41FA5}">
                      <a16:colId xmlns:a16="http://schemas.microsoft.com/office/drawing/2014/main" val="2248249856"/>
                    </a:ext>
                  </a:extLst>
                </a:gridCol>
                <a:gridCol w="1132073">
                  <a:extLst>
                    <a:ext uri="{9D8B030D-6E8A-4147-A177-3AD203B41FA5}">
                      <a16:colId xmlns:a16="http://schemas.microsoft.com/office/drawing/2014/main" val="72108776"/>
                    </a:ext>
                  </a:extLst>
                </a:gridCol>
              </a:tblGrid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S-Naive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633554"/>
                  </a:ext>
                </a:extLst>
              </a:tr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Task 1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*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42.5%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74275"/>
                  </a:ext>
                </a:extLst>
              </a:tr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Task 2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86.0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76025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B618E8-B2FD-9FB6-7795-A8C74F1D973B}"/>
              </a:ext>
            </a:extLst>
          </p:cNvPr>
          <p:cNvSpPr txBox="1"/>
          <p:nvPr/>
        </p:nvSpPr>
        <p:spPr>
          <a:xfrm>
            <a:off x="1467291" y="4019101"/>
            <a:ext cx="22188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50000"/>
                  </a:schemeClr>
                </a:solidFill>
              </a:rPr>
              <a:t>*no difference between a and 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675854-EC88-40B7-D182-FB0BFE27B69D}"/>
              </a:ext>
            </a:extLst>
          </p:cNvPr>
          <p:cNvSpPr txBox="1"/>
          <p:nvPr/>
        </p:nvSpPr>
        <p:spPr>
          <a:xfrm>
            <a:off x="1467290" y="5916624"/>
            <a:ext cx="22188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50000"/>
                  </a:schemeClr>
                </a:solidFill>
              </a:rPr>
              <a:t>*no difference between a and b</a:t>
            </a:r>
          </a:p>
        </p:txBody>
      </p:sp>
    </p:spTree>
    <p:extLst>
      <p:ext uri="{BB962C8B-B14F-4D97-AF65-F5344CB8AC3E}">
        <p14:creationId xmlns:p14="http://schemas.microsoft.com/office/powerpoint/2010/main" val="14428470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50C42-17FA-5286-253C-58C236013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D3DC5A6-387C-0B0C-FE39-CD374727DC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9303474"/>
              </p:ext>
            </p:extLst>
          </p:nvPr>
        </p:nvGraphicFramePr>
        <p:xfrm>
          <a:off x="1371600" y="1791370"/>
          <a:ext cx="10241280" cy="42802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64027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B89993-445A-0BFB-6684-12D79BE17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3" name="Rectangle 9222">
            <a:extLst>
              <a:ext uri="{FF2B5EF4-FFF2-40B4-BE49-F238E27FC236}">
                <a16:creationId xmlns:a16="http://schemas.microsoft.com/office/drawing/2014/main" id="{11D6A2A3-F101-46F7-8B6F-1C699CAFE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AD4FE1-0863-1FF9-55B9-6E5E77186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4911393" cy="1556724"/>
          </a:xfrm>
        </p:spPr>
        <p:txBody>
          <a:bodyPr anchor="b">
            <a:normAutofit/>
          </a:bodyPr>
          <a:lstStyle/>
          <a:p>
            <a:r>
              <a:rPr lang="en-US" dirty="0"/>
              <a:t>Arima &amp; </a:t>
            </a:r>
            <a:r>
              <a:rPr lang="en-US" dirty="0" err="1"/>
              <a:t>SARima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C03C7-78CA-28B4-115A-41FAA22CD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45635"/>
            <a:ext cx="4911392" cy="3583940"/>
          </a:xfrm>
        </p:spPr>
        <p:txBody>
          <a:bodyPr anchor="t">
            <a:normAutofit/>
          </a:bodyPr>
          <a:lstStyle/>
          <a:p>
            <a:endParaRPr lang="en-US" sz="1600" dirty="0"/>
          </a:p>
          <a:p>
            <a:r>
              <a:rPr lang="en-US" sz="1600" dirty="0"/>
              <a:t>ADF-Test: p&lt;0.000 </a:t>
            </a:r>
            <a:r>
              <a:rPr lang="en-US" sz="1600" dirty="0">
                <a:sym typeface="Wingdings" pitchFamily="2" charset="2"/>
              </a:rPr>
              <a:t> no</a:t>
            </a:r>
            <a:r>
              <a:rPr lang="en-US" sz="1600" dirty="0"/>
              <a:t> unit-root</a:t>
            </a:r>
          </a:p>
          <a:p>
            <a:r>
              <a:rPr lang="en-US" sz="1600" dirty="0"/>
              <a:t>2 big PAC-components</a:t>
            </a:r>
          </a:p>
          <a:p>
            <a:r>
              <a:rPr lang="en-US" sz="1600" dirty="0"/>
              <a:t>ACF properly mainly propagation of the autocorrelation at lag-1 and lag-2</a:t>
            </a:r>
          </a:p>
          <a:p>
            <a:r>
              <a:rPr lang="en-US" sz="1600" dirty="0"/>
              <a:t>Check different orders:</a:t>
            </a:r>
          </a:p>
          <a:p>
            <a:pPr lvl="1"/>
            <a:r>
              <a:rPr lang="en-US" sz="1600" dirty="0"/>
              <a:t>e.g. (2,0,0) -- (2,0,1) -- (3,0,0) -- (1,1,2)</a:t>
            </a:r>
          </a:p>
          <a:p>
            <a:r>
              <a:rPr lang="en-US" sz="1600" dirty="0"/>
              <a:t>Try to include a seasonality:</a:t>
            </a:r>
          </a:p>
          <a:p>
            <a:pPr lvl="1"/>
            <a:r>
              <a:rPr lang="en-US" sz="1600" dirty="0"/>
              <a:t>One day (24h) or half a day(12h)</a:t>
            </a:r>
          </a:p>
        </p:txBody>
      </p:sp>
      <p:sp>
        <p:nvSpPr>
          <p:cNvPr id="9225" name="Rectangle 9224">
            <a:extLst>
              <a:ext uri="{FF2B5EF4-FFF2-40B4-BE49-F238E27FC236}">
                <a16:creationId xmlns:a16="http://schemas.microsoft.com/office/drawing/2014/main" id="{529E760E-527D-4053-A309-F2BDE125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0800"/>
            <a:ext cx="12191999" cy="4571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7" name="Rectangle 9226">
            <a:extLst>
              <a:ext uri="{FF2B5EF4-FFF2-40B4-BE49-F238E27FC236}">
                <a16:creationId xmlns:a16="http://schemas.microsoft.com/office/drawing/2014/main" id="{4153D448-4ED1-429A-A28C-8316DE7CA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8"/>
            <a:ext cx="8153396" cy="448831"/>
          </a:xfrm>
          <a:prstGeom prst="rect">
            <a:avLst/>
          </a:prstGeom>
          <a:gradFill>
            <a:gsLst>
              <a:gs pos="0">
                <a:schemeClr val="accent5">
                  <a:alpha val="5000"/>
                </a:schemeClr>
              </a:gs>
              <a:gs pos="99000">
                <a:schemeClr val="accent5">
                  <a:alpha val="72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979F8CA-FE34-BA7A-97DC-43DADDE29839}"/>
              </a:ext>
            </a:extLst>
          </p:cNvPr>
          <p:cNvGrpSpPr/>
          <p:nvPr/>
        </p:nvGrpSpPr>
        <p:grpSpPr>
          <a:xfrm>
            <a:off x="5610289" y="1500909"/>
            <a:ext cx="6175901" cy="4346998"/>
            <a:chOff x="6644639" y="1500909"/>
            <a:chExt cx="5141551" cy="3618956"/>
          </a:xfrm>
        </p:grpSpPr>
        <p:pic>
          <p:nvPicPr>
            <p:cNvPr id="9218" name="Picture 2" descr="A graph of blood glucose&#10;&#10;AI-generated content may be incorrect.">
              <a:extLst>
                <a:ext uri="{FF2B5EF4-FFF2-40B4-BE49-F238E27FC236}">
                  <a16:creationId xmlns:a16="http://schemas.microsoft.com/office/drawing/2014/main" id="{72748783-26DE-898F-57AF-318CA1D200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644639" y="1500909"/>
              <a:ext cx="5090161" cy="33849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C3A0C1B-B1D1-55DF-291E-B472B1F7BF01}"/>
                </a:ext>
              </a:extLst>
            </p:cNvPr>
            <p:cNvSpPr/>
            <p:nvPr/>
          </p:nvSpPr>
          <p:spPr>
            <a:xfrm>
              <a:off x="6854987" y="4774014"/>
              <a:ext cx="4879813" cy="1849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E60B255-90D4-EE5B-E3CF-08488BE9AA6A}"/>
                </a:ext>
              </a:extLst>
            </p:cNvPr>
            <p:cNvSpPr txBox="1"/>
            <p:nvPr/>
          </p:nvSpPr>
          <p:spPr>
            <a:xfrm>
              <a:off x="9425762" y="4774019"/>
              <a:ext cx="2360428" cy="345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0                6               12               18               24</a:t>
              </a:r>
            </a:p>
            <a:p>
              <a:r>
                <a:rPr lang="en-US" sz="900" dirty="0"/>
                <a:t>                              lag in [h]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435DF33-F719-9A90-F879-338E3FAB6865}"/>
                </a:ext>
              </a:extLst>
            </p:cNvPr>
            <p:cNvSpPr txBox="1"/>
            <p:nvPr/>
          </p:nvSpPr>
          <p:spPr>
            <a:xfrm>
              <a:off x="6889898" y="4763386"/>
              <a:ext cx="2360428" cy="345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0                6               12              18              24</a:t>
              </a:r>
            </a:p>
            <a:p>
              <a:r>
                <a:rPr lang="en-US" sz="900" dirty="0"/>
                <a:t>                              lag in [h]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83066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8FD48-052A-1505-599F-DFD4CE2D1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4125433" cy="907148"/>
          </a:xfrm>
        </p:spPr>
        <p:txBody>
          <a:bodyPr/>
          <a:lstStyle/>
          <a:p>
            <a:r>
              <a:rPr lang="en-US" dirty="0"/>
              <a:t>ARIMA -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51A34-42E8-A966-FC07-99C994860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91370"/>
            <a:ext cx="4125433" cy="1898128"/>
          </a:xfrm>
        </p:spPr>
        <p:txBody>
          <a:bodyPr/>
          <a:lstStyle/>
          <a:p>
            <a:r>
              <a:rPr lang="en-US" dirty="0"/>
              <a:t>Best model:</a:t>
            </a:r>
          </a:p>
          <a:p>
            <a:pPr lvl="1"/>
            <a:r>
              <a:rPr lang="en-US" sz="1400" dirty="0"/>
              <a:t>Order: (2,0,1) x (0,0,1,12h)</a:t>
            </a:r>
          </a:p>
          <a:p>
            <a:r>
              <a:rPr lang="en-US" dirty="0"/>
              <a:t>Worse than naïve?!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6908F4-987D-3F65-3934-EBF51F1E18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6713"/>
          <a:stretch/>
        </p:blipFill>
        <p:spPr>
          <a:xfrm>
            <a:off x="6524848" y="1078391"/>
            <a:ext cx="5225194" cy="10266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D92F33-246E-3C80-747F-3B47666E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774" y="3548586"/>
            <a:ext cx="8670518" cy="2840643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6BB6754-1488-51CD-0F97-CBA425A591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268461"/>
              </p:ext>
            </p:extLst>
          </p:nvPr>
        </p:nvGraphicFramePr>
        <p:xfrm>
          <a:off x="6524848" y="2451306"/>
          <a:ext cx="3396219" cy="10972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32073">
                  <a:extLst>
                    <a:ext uri="{9D8B030D-6E8A-4147-A177-3AD203B41FA5}">
                      <a16:colId xmlns:a16="http://schemas.microsoft.com/office/drawing/2014/main" val="1391191963"/>
                    </a:ext>
                  </a:extLst>
                </a:gridCol>
                <a:gridCol w="1132073">
                  <a:extLst>
                    <a:ext uri="{9D8B030D-6E8A-4147-A177-3AD203B41FA5}">
                      <a16:colId xmlns:a16="http://schemas.microsoft.com/office/drawing/2014/main" val="2248249856"/>
                    </a:ext>
                  </a:extLst>
                </a:gridCol>
                <a:gridCol w="1132073">
                  <a:extLst>
                    <a:ext uri="{9D8B030D-6E8A-4147-A177-3AD203B41FA5}">
                      <a16:colId xmlns:a16="http://schemas.microsoft.com/office/drawing/2014/main" val="72108776"/>
                    </a:ext>
                  </a:extLst>
                </a:gridCol>
              </a:tblGrid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Naive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633554"/>
                  </a:ext>
                </a:extLst>
              </a:tr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Task 1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*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74275"/>
                  </a:ext>
                </a:extLst>
              </a:tr>
              <a:tr h="2267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Task 2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7602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8289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C53F8DC-E65E-42A4-ABA3-AB41274F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1C64BA-95AE-1C57-E1D5-A09E4D1D7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149" y="457199"/>
            <a:ext cx="4620245" cy="1556725"/>
          </a:xfrm>
        </p:spPr>
        <p:txBody>
          <a:bodyPr anchor="b">
            <a:normAutofit/>
          </a:bodyPr>
          <a:lstStyle/>
          <a:p>
            <a:r>
              <a:rPr lang="en-US" dirty="0"/>
              <a:t>Arima -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5E358-4386-8B42-8618-3513F63BC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150" y="2384714"/>
            <a:ext cx="4620245" cy="3599226"/>
          </a:xfrm>
        </p:spPr>
        <p:txBody>
          <a:bodyPr>
            <a:normAutofit/>
          </a:bodyPr>
          <a:lstStyle/>
          <a:p>
            <a:r>
              <a:rPr lang="en-US" sz="1600" dirty="0"/>
              <a:t>Not an optimal fit:</a:t>
            </a:r>
          </a:p>
          <a:p>
            <a:pPr lvl="1"/>
            <a:r>
              <a:rPr lang="en-US" sz="1600" dirty="0"/>
              <a:t>Non-normally distributed error</a:t>
            </a: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71CFA52-7921-67EC-EAF7-C6A928FD0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9622" y="575806"/>
            <a:ext cx="5645178" cy="3330654"/>
          </a:xfrm>
          <a:prstGeom prst="rect">
            <a:avLst/>
          </a:prstGeom>
        </p:spPr>
      </p:pic>
      <p:pic>
        <p:nvPicPr>
          <p:cNvPr id="5" name="Picture 4" descr="A graph of a graph&#10;&#10;AI-generated content may be incorrect.">
            <a:extLst>
              <a:ext uri="{FF2B5EF4-FFF2-40B4-BE49-F238E27FC236}">
                <a16:creationId xmlns:a16="http://schemas.microsoft.com/office/drawing/2014/main" id="{B3F4B4B6-247D-62F6-893A-DE5435A3D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622" y="4073165"/>
            <a:ext cx="5645177" cy="176411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808F57C-E98A-4053-BD3D-4D04986CB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D8121B-71ED-41BD-AA7C-9E5609999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38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EECDB-3771-7C22-524D-62A909CE3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508" y="795528"/>
            <a:ext cx="6318396" cy="907148"/>
          </a:xfrm>
        </p:spPr>
        <p:txBody>
          <a:bodyPr/>
          <a:lstStyle/>
          <a:p>
            <a:r>
              <a:rPr lang="en-US" dirty="0">
                <a:solidFill>
                  <a:srgbClr val="CB7B93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B7615-36B8-99F3-717B-794A46070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7508" y="1791370"/>
            <a:ext cx="6318396" cy="428024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B7B93"/>
                </a:solidFill>
                <a:effectLst/>
              </a:rPr>
              <a:t>Task</a:t>
            </a:r>
            <a:r>
              <a:rPr lang="en-US" dirty="0">
                <a:solidFill>
                  <a:srgbClr val="CB7B93"/>
                </a:solidFill>
                <a:effectLst/>
              </a:rPr>
              <a:t>:</a:t>
            </a:r>
            <a:endParaRPr lang="en-US" dirty="0">
              <a:solidFill>
                <a:srgbClr val="CB7B93"/>
              </a:solidFill>
            </a:endParaRPr>
          </a:p>
          <a:p>
            <a:pPr lvl="1"/>
            <a:r>
              <a:rPr lang="en-US" dirty="0">
                <a:effectLst/>
              </a:rPr>
              <a:t>Predict future blood glucose values</a:t>
            </a:r>
          </a:p>
          <a:p>
            <a:r>
              <a:rPr lang="en-US" b="1" dirty="0">
                <a:solidFill>
                  <a:srgbClr val="CB7B93"/>
                </a:solidFill>
                <a:effectLst/>
              </a:rPr>
              <a:t>Dataset</a:t>
            </a:r>
            <a:r>
              <a:rPr lang="en-US" dirty="0">
                <a:solidFill>
                  <a:srgbClr val="CB7B93"/>
                </a:solidFill>
                <a:effectLst/>
              </a:rPr>
              <a:t>:</a:t>
            </a:r>
            <a:r>
              <a:rPr lang="en-US" dirty="0">
                <a:effectLst/>
              </a:rPr>
              <a:t> </a:t>
            </a:r>
            <a:r>
              <a:rPr lang="en-US" dirty="0">
                <a:hlinkClick r:id="rId3"/>
              </a:rPr>
              <a:t>HUPA-UCM Diabetes Dataset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25 people with Type 1 Diabetes Mellitus (T1DM)</a:t>
            </a:r>
          </a:p>
          <a:p>
            <a:pPr lvl="1"/>
            <a:r>
              <a:rPr lang="en-US" dirty="0"/>
              <a:t>Continuous </a:t>
            </a:r>
            <a:r>
              <a:rPr lang="en-US" dirty="0">
                <a:solidFill>
                  <a:srgbClr val="CB7B93"/>
                </a:solidFill>
              </a:rPr>
              <a:t>Glucose</a:t>
            </a:r>
            <a:r>
              <a:rPr lang="en-US" dirty="0"/>
              <a:t> Monitoring (CGM) data over several days (&gt;7d)</a:t>
            </a:r>
          </a:p>
          <a:p>
            <a:pPr lvl="1"/>
            <a:r>
              <a:rPr lang="en-US" dirty="0"/>
              <a:t>Fitness tracker data: Steps, Heart rate, Burned calories, (sleep)</a:t>
            </a:r>
          </a:p>
          <a:p>
            <a:pPr lvl="1"/>
            <a:r>
              <a:rPr lang="en-US" dirty="0"/>
              <a:t>Carbohydrate intake &amp; Insulin dosages (Basis + Bolus)</a:t>
            </a:r>
            <a:endParaRPr lang="en-US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E8D8D2-3DA9-B578-E0D5-BBBBEFFB69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3728" y="1446306"/>
            <a:ext cx="4528272" cy="3965388"/>
          </a:xfrm>
          <a:prstGeom prst="roundRect">
            <a:avLst>
              <a:gd name="adj" fmla="val 33940"/>
            </a:avLst>
          </a:prstGeom>
        </p:spPr>
      </p:pic>
    </p:spTree>
    <p:extLst>
      <p:ext uri="{BB962C8B-B14F-4D97-AF65-F5344CB8AC3E}">
        <p14:creationId xmlns:p14="http://schemas.microsoft.com/office/powerpoint/2010/main" val="1983674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4C9DC-E84B-4911-16FC-FA6C68E83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Arima-X: Using exogenous features?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242005-55DA-63BD-61A6-C2EF63FB9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3984" y="2897434"/>
            <a:ext cx="9544031" cy="118544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9456766-0FB5-8AF2-B0E0-126C9583DB5F}"/>
              </a:ext>
            </a:extLst>
          </p:cNvPr>
          <p:cNvSpPr txBox="1">
            <a:spLocks/>
          </p:cNvSpPr>
          <p:nvPr/>
        </p:nvSpPr>
        <p:spPr>
          <a:xfrm>
            <a:off x="1371600" y="2023207"/>
            <a:ext cx="8862636" cy="6243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Some technical problems....</a:t>
            </a:r>
          </a:p>
        </p:txBody>
      </p:sp>
    </p:spTree>
    <p:extLst>
      <p:ext uri="{BB962C8B-B14F-4D97-AF65-F5344CB8AC3E}">
        <p14:creationId xmlns:p14="http://schemas.microsoft.com/office/powerpoint/2010/main" val="506724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82025A0-5D1F-4054-8273-6A919D75D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6244B84-452A-4BE8-BEA4-A7CCA098C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1793"/>
            <a:ext cx="12193492" cy="6869793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6220EA9-AB07-4E8F-9E57-B281453FF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714750" y="-1068668"/>
            <a:ext cx="6439521" cy="8517963"/>
          </a:xfrm>
          <a:prstGeom prst="rect">
            <a:avLst/>
          </a:prstGeom>
          <a:gradFill>
            <a:gsLst>
              <a:gs pos="51000">
                <a:schemeClr val="accent2">
                  <a:lumMod val="60000"/>
                  <a:lumOff val="40000"/>
                  <a:alpha val="33000"/>
                </a:schemeClr>
              </a:gs>
              <a:gs pos="100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44646F-1A59-47A2-AD5D-54DCAECD5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1102" y="-2661103"/>
            <a:ext cx="6869793" cy="12191998"/>
          </a:xfrm>
          <a:prstGeom prst="rect">
            <a:avLst/>
          </a:prstGeom>
          <a:gradFill>
            <a:gsLst>
              <a:gs pos="6000">
                <a:schemeClr val="accent2">
                  <a:alpha val="45000"/>
                </a:schemeClr>
              </a:gs>
              <a:gs pos="74000">
                <a:schemeClr val="accent4">
                  <a:alpha val="21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7544BED-FB42-4737-9370-482C3CE0D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49752" y="-3761546"/>
            <a:ext cx="4692495" cy="12192001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9000">
                <a:schemeClr val="accent5">
                  <a:alpha val="32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55F206-9F8F-A6A4-44E6-E714A71F0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820" y="696199"/>
            <a:ext cx="10353774" cy="950759"/>
          </a:xfrm>
        </p:spPr>
        <p:txBody>
          <a:bodyPr vert="horz" lIns="0" tIns="0" rIns="0" bIns="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200" spc="750" dirty="0">
                <a:solidFill>
                  <a:schemeClr val="bg1"/>
                </a:solidFill>
              </a:rPr>
              <a:t>ARIMA – Code snippets</a:t>
            </a:r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68B6A959-F81E-1849-75C0-E80343C4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642"/>
          <a:stretch/>
        </p:blipFill>
        <p:spPr>
          <a:xfrm>
            <a:off x="336995" y="1746353"/>
            <a:ext cx="5551158" cy="3463600"/>
          </a:xfrm>
          <a:prstGeom prst="rect">
            <a:avLst/>
          </a:prstGeom>
        </p:spPr>
      </p:pic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13AB9411-7B35-FF02-106D-53FF5CFFB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272" y="3629938"/>
            <a:ext cx="4993496" cy="1597918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058524D-7233-5EE1-2D39-0A6D7E133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26" y="5428928"/>
            <a:ext cx="11212797" cy="99293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Implemented using </a:t>
            </a:r>
            <a:r>
              <a:rPr lang="en-US" dirty="0" err="1">
                <a:solidFill>
                  <a:schemeClr val="bg1"/>
                </a:solidFill>
              </a:rPr>
              <a:t>statsmodels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79E216-B50A-4E91-4C89-0AE9A1A7F6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272" y="1737099"/>
            <a:ext cx="4983930" cy="180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364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54CD5-9B1E-FE57-19A6-C6C5C0EDA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Tree ensembles </a:t>
            </a:r>
            <a:br>
              <a:rPr lang="en-US" dirty="0"/>
            </a:br>
            <a:r>
              <a:rPr lang="en-US" dirty="0"/>
              <a:t>boosting &amp; </a:t>
            </a:r>
            <a:r>
              <a:rPr lang="en-US" dirty="0" err="1"/>
              <a:t>Baggging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35AB1-62DD-D33E-0AEA-D9E17A0AA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400" dirty="0"/>
              <a:t>Handle non-linear relationships well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400" dirty="0"/>
              <a:t>Provide feature importance rankings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400" dirty="0"/>
              <a:t>Less prone to overfitting due to ensemble nature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400" dirty="0"/>
              <a:t>Work well with numerical time series data</a:t>
            </a:r>
          </a:p>
          <a:p>
            <a:r>
              <a:rPr lang="en-US" dirty="0"/>
              <a:t>Feature engineering:</a:t>
            </a:r>
          </a:p>
          <a:p>
            <a:pPr lvl="1"/>
            <a:r>
              <a:rPr lang="en-US" dirty="0"/>
              <a:t>Time features:</a:t>
            </a:r>
          </a:p>
          <a:p>
            <a:pPr lvl="2"/>
            <a:r>
              <a:rPr lang="en-US" dirty="0"/>
              <a:t>time of day (sin/cos), day of week, month</a:t>
            </a:r>
          </a:p>
          <a:p>
            <a:pPr lvl="1"/>
            <a:r>
              <a:rPr lang="en-US" dirty="0"/>
              <a:t>Lag features:</a:t>
            </a:r>
          </a:p>
          <a:p>
            <a:pPr lvl="2"/>
            <a:r>
              <a:rPr lang="en-US" dirty="0"/>
              <a:t>6h lag</a:t>
            </a:r>
          </a:p>
          <a:p>
            <a:pPr lvl="2"/>
            <a:r>
              <a:rPr lang="en-US" dirty="0"/>
              <a:t>Glucose level, heart rate, insulin</a:t>
            </a:r>
          </a:p>
        </p:txBody>
      </p:sp>
      <p:pic>
        <p:nvPicPr>
          <p:cNvPr id="12290" name="Picture 2" descr="Your Random Forest Model is Never the Best Random Forest Model You Can Build">
            <a:extLst>
              <a:ext uri="{FF2B5EF4-FFF2-40B4-BE49-F238E27FC236}">
                <a16:creationId xmlns:a16="http://schemas.microsoft.com/office/drawing/2014/main" id="{8C7DB878-0EF5-4388-7D1D-91364CE990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1"/>
          <a:stretch/>
        </p:blipFill>
        <p:spPr bwMode="auto">
          <a:xfrm>
            <a:off x="7945487" y="1791370"/>
            <a:ext cx="4098621" cy="17198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Gradient Boosting Algorithm Guide with examples">
            <a:extLst>
              <a:ext uri="{FF2B5EF4-FFF2-40B4-BE49-F238E27FC236}">
                <a16:creationId xmlns:a16="http://schemas.microsoft.com/office/drawing/2014/main" id="{DA1A4515-E195-B4D4-4500-214E7D5963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23" b="21705"/>
          <a:stretch/>
        </p:blipFill>
        <p:spPr bwMode="auto">
          <a:xfrm>
            <a:off x="7965788" y="3893430"/>
            <a:ext cx="4058021" cy="11464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2798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FC628-1B7B-6A16-E2E2-3F9214706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3923414" cy="907148"/>
          </a:xfrm>
        </p:spPr>
        <p:txBody>
          <a:bodyPr/>
          <a:lstStyle/>
          <a:p>
            <a:r>
              <a:rPr lang="en-US" dirty="0"/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F00DD-68FF-5F39-26A1-1E449BF2D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91370"/>
            <a:ext cx="3810699" cy="4280246"/>
          </a:xfrm>
        </p:spPr>
        <p:txBody>
          <a:bodyPr/>
          <a:lstStyle/>
          <a:p>
            <a:r>
              <a:rPr lang="en-US" dirty="0" err="1"/>
              <a:t>GridsearchCV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sz="1100" i="1" dirty="0" err="1"/>
              <a:t>param_grid</a:t>
            </a:r>
            <a:r>
              <a:rPr lang="en-US" sz="1100" i="1" dirty="0"/>
              <a:t> = {</a:t>
            </a:r>
          </a:p>
          <a:p>
            <a:pPr marL="457200" lvl="1" indent="0">
              <a:buNone/>
            </a:pPr>
            <a:r>
              <a:rPr lang="en-US" sz="1100" i="1" dirty="0"/>
              <a:t>    '</a:t>
            </a:r>
            <a:r>
              <a:rPr lang="en-US" sz="1100" i="1" dirty="0" err="1"/>
              <a:t>n_estimators</a:t>
            </a:r>
            <a:r>
              <a:rPr lang="en-US" sz="1100" i="1" dirty="0"/>
              <a:t>': [25, 50, 100], </a:t>
            </a:r>
          </a:p>
          <a:p>
            <a:pPr marL="457200" lvl="1" indent="0">
              <a:buNone/>
            </a:pPr>
            <a:r>
              <a:rPr lang="en-US" sz="1100" i="1" dirty="0"/>
              <a:t>    '</a:t>
            </a:r>
            <a:r>
              <a:rPr lang="en-US" sz="1100" i="1" dirty="0" err="1"/>
              <a:t>max_depth</a:t>
            </a:r>
            <a:r>
              <a:rPr lang="en-US" sz="1100" i="1" dirty="0"/>
              <a:t>': [5, 10],</a:t>
            </a:r>
          </a:p>
          <a:p>
            <a:pPr marL="457200" lvl="1" indent="0">
              <a:buNone/>
            </a:pPr>
            <a:r>
              <a:rPr lang="en-US" sz="1100" i="1" dirty="0"/>
              <a:t>}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0C13A48-872D-C5AA-D28B-3AC43BEC95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700232"/>
              </p:ext>
            </p:extLst>
          </p:nvPr>
        </p:nvGraphicFramePr>
        <p:xfrm>
          <a:off x="1513754" y="4690021"/>
          <a:ext cx="3396219" cy="731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32073">
                  <a:extLst>
                    <a:ext uri="{9D8B030D-6E8A-4147-A177-3AD203B41FA5}">
                      <a16:colId xmlns:a16="http://schemas.microsoft.com/office/drawing/2014/main" val="2986874556"/>
                    </a:ext>
                  </a:extLst>
                </a:gridCol>
                <a:gridCol w="1132073">
                  <a:extLst>
                    <a:ext uri="{9D8B030D-6E8A-4147-A177-3AD203B41FA5}">
                      <a16:colId xmlns:a16="http://schemas.microsoft.com/office/drawing/2014/main" val="1893968256"/>
                    </a:ext>
                  </a:extLst>
                </a:gridCol>
                <a:gridCol w="1132073">
                  <a:extLst>
                    <a:ext uri="{9D8B030D-6E8A-4147-A177-3AD203B41FA5}">
                      <a16:colId xmlns:a16="http://schemas.microsoft.com/office/drawing/2014/main" val="3159828777"/>
                    </a:ext>
                  </a:extLst>
                </a:gridCol>
              </a:tblGrid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RF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3251"/>
                  </a:ext>
                </a:extLst>
              </a:tr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Task 1a</a:t>
                      </a:r>
                      <a:endParaRPr lang="en-US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766140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D918F73C-8533-FDCB-9DFB-CAD940507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8930" y="330353"/>
            <a:ext cx="5971235" cy="29603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FEC354-E0B0-6898-5788-CDA991D0C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014" y="3290668"/>
            <a:ext cx="6205151" cy="298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8232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B7A063-C154-3027-48FD-45A0A4670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DA5FC-ABEC-5B69-820D-166240E81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3923414" cy="907148"/>
          </a:xfrm>
        </p:spPr>
        <p:txBody>
          <a:bodyPr/>
          <a:lstStyle/>
          <a:p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F57D1-39F4-B455-8750-B3DFD82BC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91370"/>
            <a:ext cx="3810699" cy="4280246"/>
          </a:xfrm>
        </p:spPr>
        <p:txBody>
          <a:bodyPr/>
          <a:lstStyle/>
          <a:p>
            <a:r>
              <a:rPr lang="en-US" dirty="0" err="1"/>
              <a:t>GridsearchCV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sz="1100" i="1" dirty="0" err="1"/>
              <a:t>param_grid</a:t>
            </a:r>
            <a:r>
              <a:rPr lang="en-US" sz="1100" i="1" dirty="0"/>
              <a:t> = {</a:t>
            </a:r>
          </a:p>
          <a:p>
            <a:pPr marL="457200" lvl="1" indent="0">
              <a:buNone/>
            </a:pPr>
            <a:r>
              <a:rPr lang="en-US" sz="1100" i="1" dirty="0"/>
              <a:t>    '</a:t>
            </a:r>
            <a:r>
              <a:rPr lang="en-US" sz="1100" i="1" dirty="0" err="1"/>
              <a:t>n_estimators</a:t>
            </a:r>
            <a:r>
              <a:rPr lang="en-US" sz="1100" i="1" dirty="0"/>
              <a:t>': [50, 100, 200], </a:t>
            </a:r>
          </a:p>
          <a:p>
            <a:pPr marL="457200" lvl="1" indent="0">
              <a:buNone/>
            </a:pPr>
            <a:r>
              <a:rPr lang="en-US" sz="1100" i="1" dirty="0"/>
              <a:t>    '</a:t>
            </a:r>
            <a:r>
              <a:rPr lang="en-US" sz="1100" i="1" dirty="0" err="1"/>
              <a:t>max_depth</a:t>
            </a:r>
            <a:r>
              <a:rPr lang="en-US" sz="1100" i="1" dirty="0"/>
              <a:t>': [5, 10],</a:t>
            </a:r>
          </a:p>
          <a:p>
            <a:pPr marL="457200" lvl="1" indent="0">
              <a:buNone/>
            </a:pPr>
            <a:r>
              <a:rPr lang="en-US" sz="1100" i="1" dirty="0"/>
              <a:t>    'subsample': [0.8, 1.0],</a:t>
            </a:r>
          </a:p>
          <a:p>
            <a:pPr marL="457200" lvl="1" indent="0">
              <a:buNone/>
            </a:pPr>
            <a:r>
              <a:rPr lang="en-US" sz="1100" i="1" dirty="0"/>
              <a:t>    '</a:t>
            </a:r>
            <a:r>
              <a:rPr lang="en-US" sz="1100" i="1" dirty="0" err="1"/>
              <a:t>colsample_bytree</a:t>
            </a:r>
            <a:r>
              <a:rPr lang="en-US" sz="1100" i="1" dirty="0"/>
              <a:t>': [0.8, 1.0]</a:t>
            </a:r>
          </a:p>
          <a:p>
            <a:pPr marL="457200" lvl="1" indent="0">
              <a:buNone/>
            </a:pPr>
            <a:r>
              <a:rPr lang="en-US" sz="1100" i="1" dirty="0"/>
              <a:t>}</a:t>
            </a:r>
            <a:endParaRPr lang="en-US" i="1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9571DE1-105D-331B-1B27-A065268207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0614598"/>
              </p:ext>
            </p:extLst>
          </p:nvPr>
        </p:nvGraphicFramePr>
        <p:xfrm>
          <a:off x="1513754" y="4690021"/>
          <a:ext cx="3396219" cy="731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32073">
                  <a:extLst>
                    <a:ext uri="{9D8B030D-6E8A-4147-A177-3AD203B41FA5}">
                      <a16:colId xmlns:a16="http://schemas.microsoft.com/office/drawing/2014/main" val="2986874556"/>
                    </a:ext>
                  </a:extLst>
                </a:gridCol>
                <a:gridCol w="1132073">
                  <a:extLst>
                    <a:ext uri="{9D8B030D-6E8A-4147-A177-3AD203B41FA5}">
                      <a16:colId xmlns:a16="http://schemas.microsoft.com/office/drawing/2014/main" val="1893968256"/>
                    </a:ext>
                  </a:extLst>
                </a:gridCol>
                <a:gridCol w="1132073">
                  <a:extLst>
                    <a:ext uri="{9D8B030D-6E8A-4147-A177-3AD203B41FA5}">
                      <a16:colId xmlns:a16="http://schemas.microsoft.com/office/drawing/2014/main" val="3159828777"/>
                    </a:ext>
                  </a:extLst>
                </a:gridCol>
              </a:tblGrid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RF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3251"/>
                  </a:ext>
                </a:extLst>
              </a:tr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Task 1a</a:t>
                      </a:r>
                      <a:endParaRPr lang="en-US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766140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1BE5F856-B81B-F398-65FF-540BA3A2A2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34163" y="330353"/>
            <a:ext cx="5960769" cy="29603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AA7F8E-7BB7-6A22-85F0-DAE89FACF3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95014" y="3567334"/>
            <a:ext cx="6680155" cy="226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693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CA8CA-AAFB-BB05-28D5-9FF42BEB4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BACD6-C820-3095-FA48-A622827FF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Hidalgo et al., 2024</a:t>
            </a:r>
            <a:r>
              <a:rPr lang="en-US" dirty="0"/>
              <a:t>: Dataset description</a:t>
            </a:r>
          </a:p>
          <a:p>
            <a:r>
              <a:rPr lang="en-US" dirty="0"/>
              <a:t>Azur, M. J., Stuart, E. A., </a:t>
            </a:r>
            <a:r>
              <a:rPr lang="en-US" dirty="0" err="1"/>
              <a:t>Frangakis</a:t>
            </a:r>
            <a:r>
              <a:rPr lang="en-US" dirty="0"/>
              <a:t>, C., &amp; Leaf, P. J. (2011). Multiple imputation by chained equations: what is it and how does it work?. </a:t>
            </a:r>
            <a:r>
              <a:rPr lang="en-US" i="1" dirty="0"/>
              <a:t>International journal of methods in psychiatric research</a:t>
            </a:r>
            <a:r>
              <a:rPr lang="en-US" dirty="0"/>
              <a:t>, </a:t>
            </a:r>
            <a:r>
              <a:rPr lang="en-US" i="1" dirty="0"/>
              <a:t>20</a:t>
            </a:r>
            <a:r>
              <a:rPr lang="en-US" dirty="0"/>
              <a:t>(1), 40–49. https://</a:t>
            </a:r>
            <a:r>
              <a:rPr lang="en-US" dirty="0" err="1"/>
              <a:t>doi.org</a:t>
            </a:r>
            <a:r>
              <a:rPr lang="en-US" dirty="0"/>
              <a:t>/10.1002/mpr.329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251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233A6-4544-2017-9866-17DC38E84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Definition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FE856-917A-09CF-14F1-5B2C2CFCB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the models you've implemented, the feature engineering steps you've taken, and how you evaluated their performance. Include a screenshot of the code you used to implement the model.</a:t>
            </a:r>
          </a:p>
          <a:p>
            <a:r>
              <a:rPr lang="en-US" dirty="0"/>
              <a:t>3-4 slides</a:t>
            </a:r>
          </a:p>
          <a:p>
            <a:r>
              <a:rPr lang="en-US" dirty="0"/>
              <a:t>RNNs: GRU/LSTM</a:t>
            </a:r>
          </a:p>
          <a:p>
            <a:r>
              <a:rPr lang="en-US" dirty="0"/>
              <a:t>Tree models: Random Forest &amp; Gradient boosting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r>
              <a:rPr lang="en-US" strike="sngStrike" dirty="0" err="1"/>
              <a:t>Tigramite</a:t>
            </a:r>
            <a:r>
              <a:rPr lang="en-US" strike="sngStrike" dirty="0"/>
              <a:t>: Causal analysis</a:t>
            </a:r>
          </a:p>
          <a:p>
            <a:r>
              <a:rPr lang="en-US" dirty="0"/>
              <a:t>N-Beats / N-Hits</a:t>
            </a:r>
          </a:p>
        </p:txBody>
      </p:sp>
    </p:spTree>
    <p:extLst>
      <p:ext uri="{BB962C8B-B14F-4D97-AF65-F5344CB8AC3E}">
        <p14:creationId xmlns:p14="http://schemas.microsoft.com/office/powerpoint/2010/main" val="13546096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5BA05-6DC6-4514-549A-77F76278F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3F24-07AE-8EF9-749F-37436E0BF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LSTM</a:t>
            </a:r>
          </a:p>
          <a:p>
            <a:r>
              <a:rPr lang="en-US" dirty="0"/>
              <a:t>GRU</a:t>
            </a:r>
          </a:p>
        </p:txBody>
      </p:sp>
    </p:spTree>
    <p:extLst>
      <p:ext uri="{BB962C8B-B14F-4D97-AF65-F5344CB8AC3E}">
        <p14:creationId xmlns:p14="http://schemas.microsoft.com/office/powerpoint/2010/main" val="3226728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07FCC-F28F-0A97-BB65-17A7770D1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Deep Learning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C6CC3-D6F7-E69E-4503-1CF1D3F24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N-Beats / N-Hits</a:t>
            </a:r>
          </a:p>
        </p:txBody>
      </p:sp>
    </p:spTree>
    <p:extLst>
      <p:ext uri="{BB962C8B-B14F-4D97-AF65-F5344CB8AC3E}">
        <p14:creationId xmlns:p14="http://schemas.microsoft.com/office/powerpoint/2010/main" val="5307529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ADA2D-7206-E0BE-6284-CED0A7FE3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Chronos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DD77808-BF34-1A0C-8364-021BFCD57DBD}"/>
              </a:ext>
            </a:extLst>
          </p:cNvPr>
          <p:cNvSpPr txBox="1">
            <a:spLocks/>
          </p:cNvSpPr>
          <p:nvPr/>
        </p:nvSpPr>
        <p:spPr>
          <a:xfrm>
            <a:off x="1371600" y="1791370"/>
            <a:ext cx="10241280" cy="428024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Pretrained foundation model for TS</a:t>
            </a:r>
          </a:p>
          <a:p>
            <a:r>
              <a:rPr lang="en-US" dirty="0"/>
              <a:t>Zero-shot application</a:t>
            </a:r>
          </a:p>
          <a:p>
            <a:r>
              <a:rPr lang="en-US" dirty="0"/>
              <a:t>Fine-Tuning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751CB9B-CC11-1D47-F087-9AB907823C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4332136"/>
              </p:ext>
            </p:extLst>
          </p:nvPr>
        </p:nvGraphicFramePr>
        <p:xfrm>
          <a:off x="7946452" y="2099406"/>
          <a:ext cx="3398488" cy="731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46403">
                  <a:extLst>
                    <a:ext uri="{9D8B030D-6E8A-4147-A177-3AD203B41FA5}">
                      <a16:colId xmlns:a16="http://schemas.microsoft.com/office/drawing/2014/main" val="2986874556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1893968256"/>
                    </a:ext>
                  </a:extLst>
                </a:gridCol>
                <a:gridCol w="1031359">
                  <a:extLst>
                    <a:ext uri="{9D8B030D-6E8A-4147-A177-3AD203B41FA5}">
                      <a16:colId xmlns:a16="http://schemas.microsoft.com/office/drawing/2014/main" val="3159828777"/>
                    </a:ext>
                  </a:extLst>
                </a:gridCol>
              </a:tblGrid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Zero-shot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3251"/>
                  </a:ext>
                </a:extLst>
              </a:tr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Task 1a</a:t>
                      </a:r>
                      <a:endParaRPr lang="en-US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15.3%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766140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369E6E6-6DC2-43AE-A5CC-4CD227ADC6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7369824"/>
              </p:ext>
            </p:extLst>
          </p:nvPr>
        </p:nvGraphicFramePr>
        <p:xfrm>
          <a:off x="7946452" y="3160108"/>
          <a:ext cx="3398488" cy="731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46403">
                  <a:extLst>
                    <a:ext uri="{9D8B030D-6E8A-4147-A177-3AD203B41FA5}">
                      <a16:colId xmlns:a16="http://schemas.microsoft.com/office/drawing/2014/main" val="2986874556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1893968256"/>
                    </a:ext>
                  </a:extLst>
                </a:gridCol>
                <a:gridCol w="1031359">
                  <a:extLst>
                    <a:ext uri="{9D8B030D-6E8A-4147-A177-3AD203B41FA5}">
                      <a16:colId xmlns:a16="http://schemas.microsoft.com/office/drawing/2014/main" val="3159828777"/>
                    </a:ext>
                  </a:extLst>
                </a:gridCol>
              </a:tblGrid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Zero-shot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3251"/>
                  </a:ext>
                </a:extLst>
              </a:tr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Task 1a</a:t>
                      </a:r>
                      <a:endParaRPr lang="en-US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15.3%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7661405"/>
                  </a:ext>
                </a:extLst>
              </a:tr>
            </a:tbl>
          </a:graphicData>
        </a:graphic>
      </p:graphicFrame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54A2ECA-65E1-B12E-BEA2-6490BE0D3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801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5F5172-7AAD-E9D8-0E79-75E8E3769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ACA6F80-D392-A64E-3CF8-F28F1CCE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097DDE-1D45-40A7-9F85-72AD9472A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15C4FE2-5362-FB30-4461-17307BE10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tx2">
                  <a:lumMod val="50000"/>
                  <a:lumOff val="50000"/>
                  <a:alpha val="3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Normal Blood Sugar Levels">
            <a:extLst>
              <a:ext uri="{FF2B5EF4-FFF2-40B4-BE49-F238E27FC236}">
                <a16:creationId xmlns:a16="http://schemas.microsoft.com/office/drawing/2014/main" id="{5A5E852D-6BC4-A5A6-34EF-F9BB5746A2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"/>
          <a:stretch/>
        </p:blipFill>
        <p:spPr bwMode="auto">
          <a:xfrm>
            <a:off x="614679" y="1901952"/>
            <a:ext cx="4801194" cy="429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627AD-EE71-E08F-D7C1-077070F1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9" y="457200"/>
            <a:ext cx="4893548" cy="1298448"/>
          </a:xfrm>
        </p:spPr>
        <p:txBody>
          <a:bodyPr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rgbClr val="CB7B93"/>
                </a:solidFill>
              </a:rPr>
              <a:t>Basic Domain Knowledge</a:t>
            </a:r>
            <a:br>
              <a:rPr lang="en-US" sz="2000" dirty="0">
                <a:solidFill>
                  <a:srgbClr val="CB7B93"/>
                </a:solidFill>
              </a:rPr>
            </a:br>
            <a:r>
              <a:rPr lang="en-US" sz="2000" dirty="0">
                <a:solidFill>
                  <a:srgbClr val="CB7B93"/>
                </a:solidFill>
              </a:rPr>
              <a:t> </a:t>
            </a:r>
            <a:r>
              <a:rPr lang="en-US" sz="2000" b="1" dirty="0">
                <a:solidFill>
                  <a:srgbClr val="CB7B93"/>
                </a:solidFill>
              </a:rPr>
              <a:t>Blood Glucose </a:t>
            </a:r>
            <a:endParaRPr lang="en-US" sz="2000" dirty="0">
              <a:solidFill>
                <a:srgbClr val="CB7B93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E618E0-648F-4694-FF57-BCA5C90D87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30550" y="457201"/>
                <a:ext cx="5639127" cy="5760720"/>
              </a:xfrm>
            </p:spPr>
            <p:txBody>
              <a:bodyPr anchor="t">
                <a:normAutofit/>
              </a:bodyPr>
              <a:lstStyle/>
              <a:p>
                <a:r>
                  <a:rPr lang="en-US" sz="1800" b="1" dirty="0">
                    <a:solidFill>
                      <a:srgbClr val="CB7B93"/>
                    </a:solidFill>
                  </a:rPr>
                  <a:t>Blood Glucose </a:t>
                </a:r>
                <a:r>
                  <a:rPr lang="en-US" sz="1800" dirty="0">
                    <a:solidFill>
                      <a:srgbClr val="CB7B93"/>
                    </a:solidFill>
                  </a:rPr>
                  <a:t>(BG)</a:t>
                </a:r>
              </a:p>
              <a:p>
                <a:pPr lvl="1"/>
                <a:r>
                  <a:rPr lang="en-US" sz="1800" dirty="0"/>
                  <a:t>Glucose (C₆H₁₂O₆.) is a simple sugar (monosaccharide) that serves as a primary source of energy for the body's cells.</a:t>
                </a:r>
              </a:p>
              <a:p>
                <a:pPr lvl="1"/>
                <a:r>
                  <a:rPr lang="en-US" sz="1800" dirty="0"/>
                  <a:t>Levels of glucose in the bloodstream is regulated by the two hormones Insulin (BG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↓</m:t>
                    </m:r>
                    <m:r>
                      <a:rPr lang="de-DE" sz="18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/>
                  <a:t> and Glucagon (BG</a:t>
                </a:r>
                <a:r>
                  <a:rPr lang="en-US" sz="1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1800" dirty="0"/>
                  <a:t>) released in the pancreas</a:t>
                </a:r>
              </a:p>
              <a:p>
                <a:r>
                  <a:rPr lang="en-US" sz="1800" b="1" dirty="0">
                    <a:solidFill>
                      <a:srgbClr val="CB7B93"/>
                    </a:solidFill>
                  </a:rPr>
                  <a:t>Blood Glucose Levels in T1D</a:t>
                </a:r>
                <a:endParaRPr lang="en-US" sz="1800" dirty="0"/>
              </a:p>
              <a:p>
                <a:pPr lvl="1"/>
                <a:r>
                  <a:rPr lang="en-US" sz="1800" dirty="0"/>
                  <a:t>Normal fasting blood glucose: </a:t>
                </a:r>
              </a:p>
              <a:p>
                <a:pPr lvl="2"/>
                <a:r>
                  <a:rPr lang="en-US" dirty="0"/>
                  <a:t>70–100 mg/dL (3.9–5.6 mmol/L).</a:t>
                </a:r>
              </a:p>
              <a:p>
                <a:pPr lvl="1"/>
                <a:r>
                  <a:rPr lang="en-US" sz="1800" i="1" dirty="0">
                    <a:solidFill>
                      <a:srgbClr val="CB7B93"/>
                    </a:solidFill>
                  </a:rPr>
                  <a:t>Hyperglycemia</a:t>
                </a:r>
                <a:r>
                  <a:rPr lang="en-US" sz="1800" dirty="0"/>
                  <a:t> (high blood sugar): </a:t>
                </a:r>
              </a:p>
              <a:p>
                <a:pPr lvl="2"/>
                <a:r>
                  <a:rPr lang="en-US" dirty="0"/>
                  <a:t>&gt;180 mg/dL (10 mmol/L).</a:t>
                </a:r>
              </a:p>
              <a:p>
                <a:pPr lvl="1"/>
                <a:r>
                  <a:rPr lang="en-US" sz="1800" i="1" dirty="0">
                    <a:solidFill>
                      <a:srgbClr val="CB7B93"/>
                    </a:solidFill>
                  </a:rPr>
                  <a:t>Hypoglycemia</a:t>
                </a:r>
                <a:r>
                  <a:rPr lang="en-US" sz="1800" dirty="0"/>
                  <a:t> (low blood sugar): </a:t>
                </a:r>
              </a:p>
              <a:p>
                <a:pPr lvl="2"/>
                <a:r>
                  <a:rPr lang="en-US" dirty="0"/>
                  <a:t>&lt;70 mg/dL (3.9 mmol/L).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E618E0-648F-4694-FF57-BCA5C90D87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30550" y="457201"/>
                <a:ext cx="5639127" cy="5760720"/>
              </a:xfrm>
              <a:blipFill>
                <a:blip r:embed="rId3"/>
                <a:stretch>
                  <a:fillRect l="-2247" t="-8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5331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15F94-CF32-5BCB-2545-A955DCA3B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Chronos – zero shot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722C2-EC02-8E74-9F79-2A1D728F6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303238A-C70A-ED88-A684-ABF93678E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917" y="4057378"/>
            <a:ext cx="10240963" cy="2257416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06CFA7C-76C8-7C15-CE7D-D6AE8439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056215"/>
              </p:ext>
            </p:extLst>
          </p:nvPr>
        </p:nvGraphicFramePr>
        <p:xfrm>
          <a:off x="7946452" y="1249102"/>
          <a:ext cx="3398488" cy="731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46403">
                  <a:extLst>
                    <a:ext uri="{9D8B030D-6E8A-4147-A177-3AD203B41FA5}">
                      <a16:colId xmlns:a16="http://schemas.microsoft.com/office/drawing/2014/main" val="2986874556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1893968256"/>
                    </a:ext>
                  </a:extLst>
                </a:gridCol>
                <a:gridCol w="1031359">
                  <a:extLst>
                    <a:ext uri="{9D8B030D-6E8A-4147-A177-3AD203B41FA5}">
                      <a16:colId xmlns:a16="http://schemas.microsoft.com/office/drawing/2014/main" val="3159828777"/>
                    </a:ext>
                  </a:extLst>
                </a:gridCol>
              </a:tblGrid>
              <a:tr h="226787">
                <a:tc>
                  <a:txBody>
                    <a:bodyPr/>
                    <a:lstStyle/>
                    <a:p>
                      <a:r>
                        <a:rPr lang="en-US"/>
                        <a:t>Zero-shot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RMSE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3251"/>
                  </a:ext>
                </a:extLst>
              </a:tr>
              <a:tr h="226787">
                <a:tc>
                  <a:txBody>
                    <a:bodyPr/>
                    <a:lstStyle/>
                    <a:p>
                      <a:r>
                        <a:rPr lang="en-US" dirty="0"/>
                        <a:t>Task 1a</a:t>
                      </a:r>
                      <a:endParaRPr lang="en-US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25.0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15.3%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76614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96126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7C42-8CB6-5EFC-A432-8D36387B4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D6044-BF0C-664B-4631-2AB0CFA94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3424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51F3D-7E86-A131-0460-837CCFDCC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5D5EE-535B-F790-E83F-528DF721E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Present the results in a clear and easy-to-understand format. Use tables, charts, or any other visual aids that you find appropriate.</a:t>
            </a:r>
          </a:p>
          <a:p>
            <a:r>
              <a:rPr lang="en-US" dirty="0"/>
              <a:t>2-3 slides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1460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BAA32-884A-D594-809F-CE812417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228B9-51D1-6CA4-6DF8-C81CB4E1F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the most challenging issue or error you encountered during the data preparation or modeling phase, and how you overcame it.</a:t>
            </a:r>
          </a:p>
          <a:p>
            <a:r>
              <a:rPr lang="en-US" dirty="0"/>
              <a:t>Missing data: Preprocessed data linearly interpolated for all missing dates</a:t>
            </a:r>
          </a:p>
          <a:p>
            <a:pPr marL="457200" lvl="1" indent="0">
              <a:buNone/>
            </a:pPr>
            <a:endParaRPr lang="en-US" dirty="0">
              <a:sym typeface="Wingdings" pitchFamily="2" charset="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CBB80B-DEA6-6696-A7A8-7D9C7C5C6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240" y="3156122"/>
            <a:ext cx="5516381" cy="2915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8193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DDF9E-7041-D926-50DB-4C06D8A24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6CC16-5C9F-0936-7A07-24EFB83DF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Reflect on the performance of your models compared to the baseline, and discuss any limitations and future work.</a:t>
            </a:r>
          </a:p>
          <a:p>
            <a:r>
              <a:rPr lang="en-US" dirty="0"/>
              <a:t>1-2 slides</a:t>
            </a:r>
          </a:p>
        </p:txBody>
      </p:sp>
    </p:spTree>
    <p:extLst>
      <p:ext uri="{BB962C8B-B14F-4D97-AF65-F5344CB8AC3E}">
        <p14:creationId xmlns:p14="http://schemas.microsoft.com/office/powerpoint/2010/main" val="23301294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7BE8F-21CF-4586-425F-0349A4A42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97788-AE32-7590-BE5A-1D9A7A989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Anthropometrics (age, gender, height, etc.)</a:t>
            </a:r>
          </a:p>
          <a:p>
            <a:r>
              <a:rPr lang="en-US" dirty="0"/>
              <a:t>Sleep?</a:t>
            </a:r>
          </a:p>
        </p:txBody>
      </p:sp>
    </p:spTree>
    <p:extLst>
      <p:ext uri="{BB962C8B-B14F-4D97-AF65-F5344CB8AC3E}">
        <p14:creationId xmlns:p14="http://schemas.microsoft.com/office/powerpoint/2010/main" val="30954368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87DF1-7EAE-4941-D7DF-31DCA43B81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A6621A-968A-C641-A6C5-4DBE13D81A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962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9092D-B679-650B-EA1D-CDBBE4691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rgbClr val="CB7B93"/>
                </a:solidFill>
              </a:rPr>
              <a:t>Type 1 Diabetes Mellitus </a:t>
            </a:r>
            <a:r>
              <a:rPr lang="en-US" sz="2400" dirty="0">
                <a:solidFill>
                  <a:srgbClr val="CB7B93"/>
                </a:solidFill>
              </a:rPr>
              <a:t>(T1DM)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C6DBF-5FFF-C311-C4B0-18183B50C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91370"/>
            <a:ext cx="5758543" cy="4280246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Autoimmune disease : Immune system destroys the insulin-producing beta cells in the pancreas</a:t>
            </a:r>
          </a:p>
          <a:p>
            <a:r>
              <a:rPr lang="en-US" sz="1800" dirty="0"/>
              <a:t>Without insulin, the body cannot regulate blood glucose levels effectively </a:t>
            </a:r>
          </a:p>
          <a:p>
            <a:r>
              <a:rPr lang="en-US" sz="1800" dirty="0"/>
              <a:t>Therapy:</a:t>
            </a:r>
            <a:endParaRPr lang="en-US" sz="1600" dirty="0"/>
          </a:p>
          <a:p>
            <a:pPr lvl="1"/>
            <a:r>
              <a:rPr lang="en-US" sz="1800" dirty="0"/>
              <a:t>Administering insulin (via injections or pumps): </a:t>
            </a:r>
          </a:p>
          <a:p>
            <a:pPr lvl="2"/>
            <a:r>
              <a:rPr lang="en-US" sz="1600" dirty="0"/>
              <a:t>Basal insulin: </a:t>
            </a:r>
            <a:r>
              <a:rPr lang="en-US" sz="1600" dirty="0" err="1"/>
              <a:t>longterm</a:t>
            </a:r>
            <a:r>
              <a:rPr lang="en-US" sz="1600" dirty="0"/>
              <a:t> basis</a:t>
            </a:r>
          </a:p>
          <a:p>
            <a:pPr lvl="2"/>
            <a:r>
              <a:rPr lang="en-US" sz="1600" dirty="0"/>
              <a:t>Bolus insulin: short term before meals</a:t>
            </a:r>
          </a:p>
          <a:p>
            <a:pPr lvl="1"/>
            <a:r>
              <a:rPr lang="en-US" sz="1800" dirty="0"/>
              <a:t>Monitoring blood glucose levels</a:t>
            </a:r>
          </a:p>
          <a:p>
            <a:pPr lvl="1"/>
            <a:r>
              <a:rPr lang="en-US" sz="1800" dirty="0"/>
              <a:t>Balancing carbohydrate intake, physical activity, and medication</a:t>
            </a:r>
          </a:p>
          <a:p>
            <a:r>
              <a:rPr lang="en-US" sz="1800" dirty="0"/>
              <a:t>Regular monitoring helps prevent complications like heart disease, nerve damage, and kidney problems.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D4C6C1C-C106-681A-24C9-F73CABE05F3F}"/>
              </a:ext>
            </a:extLst>
          </p:cNvPr>
          <p:cNvGrpSpPr/>
          <p:nvPr/>
        </p:nvGrpSpPr>
        <p:grpSpPr>
          <a:xfrm>
            <a:off x="10458606" y="307023"/>
            <a:ext cx="1408743" cy="1395653"/>
            <a:chOff x="9863452" y="394175"/>
            <a:chExt cx="860840" cy="862140"/>
          </a:xfrm>
        </p:grpSpPr>
        <p:sp>
          <p:nvSpPr>
            <p:cNvPr id="9" name="Block Arc 8">
              <a:extLst>
                <a:ext uri="{FF2B5EF4-FFF2-40B4-BE49-F238E27FC236}">
                  <a16:creationId xmlns:a16="http://schemas.microsoft.com/office/drawing/2014/main" id="{C80D39B5-05E3-1BA3-8981-21E19352BF76}"/>
                </a:ext>
              </a:extLst>
            </p:cNvPr>
            <p:cNvSpPr/>
            <p:nvPr/>
          </p:nvSpPr>
          <p:spPr>
            <a:xfrm>
              <a:off x="9866790" y="394175"/>
              <a:ext cx="847493" cy="854927"/>
            </a:xfrm>
            <a:prstGeom prst="blockArc">
              <a:avLst>
                <a:gd name="adj1" fmla="val 13820055"/>
                <a:gd name="adj2" fmla="val 18814507"/>
                <a:gd name="adj3" fmla="val 15258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algn="ctr"/>
              <a:r>
                <a:rPr lang="en-US" sz="900" b="1" dirty="0">
                  <a:solidFill>
                    <a:schemeClr val="bg2">
                      <a:lumMod val="25000"/>
                    </a:schemeClr>
                  </a:solidFill>
                </a:rPr>
                <a:t>70-120</a:t>
              </a:r>
            </a:p>
          </p:txBody>
        </p:sp>
        <p:sp>
          <p:nvSpPr>
            <p:cNvPr id="11" name="Block Arc 10">
              <a:extLst>
                <a:ext uri="{FF2B5EF4-FFF2-40B4-BE49-F238E27FC236}">
                  <a16:creationId xmlns:a16="http://schemas.microsoft.com/office/drawing/2014/main" id="{9230A6D0-0DE6-1824-568A-6C77EB99B4A4}"/>
                </a:ext>
              </a:extLst>
            </p:cNvPr>
            <p:cNvSpPr/>
            <p:nvPr/>
          </p:nvSpPr>
          <p:spPr>
            <a:xfrm>
              <a:off x="9863452" y="399450"/>
              <a:ext cx="847493" cy="854927"/>
            </a:xfrm>
            <a:prstGeom prst="blockArc">
              <a:avLst>
                <a:gd name="adj1" fmla="val 10800000"/>
                <a:gd name="adj2" fmla="val 13808799"/>
                <a:gd name="adj3" fmla="val 15257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algn="ctr"/>
              <a:r>
                <a:rPr lang="en-US" sz="1050" b="1" dirty="0">
                  <a:solidFill>
                    <a:schemeClr val="tx1"/>
                  </a:solidFill>
                </a:rPr>
                <a:t>&lt;70</a:t>
              </a:r>
            </a:p>
          </p:txBody>
        </p:sp>
        <p:sp>
          <p:nvSpPr>
            <p:cNvPr id="12" name="Block Arc 11">
              <a:extLst>
                <a:ext uri="{FF2B5EF4-FFF2-40B4-BE49-F238E27FC236}">
                  <a16:creationId xmlns:a16="http://schemas.microsoft.com/office/drawing/2014/main" id="{CA5F72DE-EDF8-B91B-00CA-24EE15196B6D}"/>
                </a:ext>
              </a:extLst>
            </p:cNvPr>
            <p:cNvSpPr/>
            <p:nvPr/>
          </p:nvSpPr>
          <p:spPr>
            <a:xfrm>
              <a:off x="9876799" y="401388"/>
              <a:ext cx="847493" cy="854927"/>
            </a:xfrm>
            <a:prstGeom prst="blockArc">
              <a:avLst>
                <a:gd name="adj1" fmla="val 18780810"/>
                <a:gd name="adj2" fmla="val 21596155"/>
                <a:gd name="adj3" fmla="val 15959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none" rtlCol="0" anchor="ctr">
              <a:normAutofit/>
            </a:bodyPr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</a:rPr>
                <a:t>&gt;180</a:t>
              </a:r>
            </a:p>
          </p:txBody>
        </p:sp>
        <p:sp>
          <p:nvSpPr>
            <p:cNvPr id="13" name="Up Arrow 12">
              <a:extLst>
                <a:ext uri="{FF2B5EF4-FFF2-40B4-BE49-F238E27FC236}">
                  <a16:creationId xmlns:a16="http://schemas.microsoft.com/office/drawing/2014/main" id="{33AC76C8-5A55-BE95-206B-DE245C4FAF7D}"/>
                </a:ext>
              </a:extLst>
            </p:cNvPr>
            <p:cNvSpPr/>
            <p:nvPr/>
          </p:nvSpPr>
          <p:spPr>
            <a:xfrm rot="2999247">
              <a:off x="10366739" y="591375"/>
              <a:ext cx="59505" cy="261075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596DEDB-306C-4247-3811-D313B0EB77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15" r="6374" b="3697"/>
          <a:stretch/>
        </p:blipFill>
        <p:spPr>
          <a:xfrm>
            <a:off x="6999767" y="1868699"/>
            <a:ext cx="5066020" cy="3555002"/>
          </a:xfrm>
          <a:prstGeom prst="roundRect">
            <a:avLst>
              <a:gd name="adj" fmla="val 380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786504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6B6D26A5-C87E-25CC-F2E4-003E8D53B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983753" y="45324"/>
            <a:ext cx="9114149" cy="606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6F105-8D78-0C64-1AC7-B328F2EE2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6119" y="4730814"/>
            <a:ext cx="5871783" cy="1380346"/>
          </a:xfrm>
        </p:spPr>
        <p:txBody>
          <a:bodyPr>
            <a:normAutofit/>
          </a:bodyPr>
          <a:lstStyle/>
          <a:p>
            <a:r>
              <a:rPr lang="en-US" sz="1800" dirty="0"/>
              <a:t>25 subject, multiple days each (&gt;7d)</a:t>
            </a:r>
          </a:p>
          <a:p>
            <a:r>
              <a:rPr lang="en-US" sz="1800" dirty="0"/>
              <a:t>Preprocessed 5-min data for glucose, insulin doses, carb intake &amp; metabolic markers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13E6BD1-1E43-128C-DAC7-63D851DC1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956" y="4189911"/>
            <a:ext cx="6589358" cy="50135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CB7B93"/>
                </a:solidFill>
              </a:rPr>
              <a:t>HUPA-UCM Diabetes Dataset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69227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57A3A-EAFA-966F-36D0-424B17631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499" y="650939"/>
            <a:ext cx="10241280" cy="907148"/>
          </a:xfrm>
        </p:spPr>
        <p:txBody>
          <a:bodyPr/>
          <a:lstStyle/>
          <a:p>
            <a:r>
              <a:rPr lang="en-US" dirty="0">
                <a:solidFill>
                  <a:srgbClr val="CB7B93"/>
                </a:solidFill>
              </a:rPr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0FCF6-A643-C3B2-A312-E2EC2C7B4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0401" y="1778401"/>
            <a:ext cx="8108100" cy="1867027"/>
          </a:xfrm>
        </p:spPr>
        <p:txBody>
          <a:bodyPr/>
          <a:lstStyle/>
          <a:p>
            <a:r>
              <a:rPr lang="en-US" dirty="0"/>
              <a:t>Vastly imbalanced data between subjects!</a:t>
            </a:r>
          </a:p>
          <a:p>
            <a:pPr lvl="1"/>
            <a:r>
              <a:rPr lang="en-US" dirty="0"/>
              <a:t>&gt; 50% of the dataset is just one subject: P27</a:t>
            </a:r>
          </a:p>
          <a:p>
            <a:pPr lvl="1"/>
            <a:r>
              <a:rPr lang="en-US" dirty="0"/>
              <a:t>~75% is from P26, P27 or P28</a:t>
            </a:r>
          </a:p>
          <a:p>
            <a:pPr lvl="1"/>
            <a:r>
              <a:rPr lang="en-US" dirty="0"/>
              <a:t>All other just contribute ~1% each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9823DA-7DA5-22C8-2DE3-FBAFFF6C58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03" b="704"/>
          <a:stretch/>
        </p:blipFill>
        <p:spPr>
          <a:xfrm>
            <a:off x="883500" y="1558087"/>
            <a:ext cx="1942453" cy="460194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85307EA-A850-84BF-5775-6954B8A93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3774" y="3753004"/>
            <a:ext cx="3273552" cy="24070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766834C-2041-87FF-7340-B3EECE9C65FC}"/>
              </a:ext>
            </a:extLst>
          </p:cNvPr>
          <p:cNvSpPr txBox="1"/>
          <p:nvPr/>
        </p:nvSpPr>
        <p:spPr>
          <a:xfrm>
            <a:off x="3200401" y="3931493"/>
            <a:ext cx="5325034" cy="2359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Data quality is mixed 😕</a:t>
            </a:r>
          </a:p>
          <a:p>
            <a:pPr marL="742950" lvl="1" indent="-28575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Missing data:</a:t>
            </a:r>
            <a:br>
              <a:rPr lang="en-US" sz="2000" dirty="0"/>
            </a:br>
            <a:r>
              <a:rPr lang="en-US" dirty="0"/>
              <a:t>e.g. P15 has no tracking of </a:t>
            </a:r>
            <a:r>
              <a:rPr lang="en-US" dirty="0" err="1"/>
              <a:t>carb_input</a:t>
            </a:r>
            <a:r>
              <a:rPr lang="en-US" dirty="0"/>
              <a:t> nor </a:t>
            </a:r>
            <a:r>
              <a:rPr lang="en-US" dirty="0" err="1"/>
              <a:t>bolus_insulin</a:t>
            </a:r>
            <a:endParaRPr lang="en-US" sz="2000" dirty="0"/>
          </a:p>
          <a:p>
            <a:pPr marL="742950" lvl="1" indent="-28575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 err="1"/>
              <a:t>Carb_input</a:t>
            </a:r>
            <a:r>
              <a:rPr lang="en-US" sz="2000" dirty="0"/>
              <a:t> has different scales between subjects (µ = 8 vs. µ=281)</a:t>
            </a:r>
          </a:p>
        </p:txBody>
      </p:sp>
    </p:spTree>
    <p:extLst>
      <p:ext uri="{BB962C8B-B14F-4D97-AF65-F5344CB8AC3E}">
        <p14:creationId xmlns:p14="http://schemas.microsoft.com/office/powerpoint/2010/main" val="459413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B08AB-6FF9-3555-7507-E2BD8A30E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424" y="795528"/>
            <a:ext cx="4635482" cy="907148"/>
          </a:xfrm>
        </p:spPr>
        <p:txBody>
          <a:bodyPr>
            <a:normAutofit/>
          </a:bodyPr>
          <a:lstStyle/>
          <a:p>
            <a:r>
              <a:rPr lang="en-US" dirty="0"/>
              <a:t>Target: Glucose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E7CFD-1F22-3D68-C57F-C6071096D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22" y="1791370"/>
            <a:ext cx="4635483" cy="4280246"/>
          </a:xfrm>
        </p:spPr>
        <p:txBody>
          <a:bodyPr>
            <a:normAutofit/>
          </a:bodyPr>
          <a:lstStyle/>
          <a:p>
            <a:r>
              <a:rPr lang="en-US" sz="2400" dirty="0"/>
              <a:t>Severe cases of hypoglycemia and hyperglycemia present</a:t>
            </a:r>
          </a:p>
          <a:p>
            <a:r>
              <a:rPr lang="en-US" sz="2400" dirty="0"/>
              <a:t>Missing data was linearly interpolated</a:t>
            </a:r>
          </a:p>
          <a:p>
            <a:r>
              <a:rPr lang="en-US" sz="2400" dirty="0"/>
              <a:t>Big interindividual differences in therapeutic success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56A99FF4-7E3D-8EC8-4495-FB3342907E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448" y="3013023"/>
            <a:ext cx="6817805" cy="3362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6D1BD59-F8CF-EA1A-740E-4815E1EE8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864" y="588860"/>
            <a:ext cx="6682892" cy="22276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55E631-82DB-62AF-88D1-7FAB1D242F1E}"/>
              </a:ext>
            </a:extLst>
          </p:cNvPr>
          <p:cNvSpPr txBox="1"/>
          <p:nvPr/>
        </p:nvSpPr>
        <p:spPr>
          <a:xfrm>
            <a:off x="8041534" y="392328"/>
            <a:ext cx="1605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Glucose levels P04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4E7D47A-8A29-7075-68D5-31509F386E38}"/>
                  </a:ext>
                </a:extLst>
              </p14:cNvPr>
              <p14:cNvContentPartPr/>
              <p14:nvPr/>
            </p14:nvContentPartPr>
            <p14:xfrm>
              <a:off x="11203663" y="1231971"/>
              <a:ext cx="339120" cy="2181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4E7D47A-8A29-7075-68D5-31509F386E3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49663" y="1123971"/>
                <a:ext cx="446760" cy="4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5F69D4C-8697-1144-65A4-727FF08FFAEE}"/>
                  </a:ext>
                </a:extLst>
              </p14:cNvPr>
              <p14:cNvContentPartPr/>
              <p14:nvPr/>
            </p14:nvContentPartPr>
            <p14:xfrm>
              <a:off x="10831423" y="1652811"/>
              <a:ext cx="105480" cy="1393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5F69D4C-8697-1144-65A4-727FF08FFAE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777783" y="1545171"/>
                <a:ext cx="213120" cy="35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3954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6DA8D-0AE7-1F31-72CA-F07D5B15D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00FD3DEE-6AC4-8002-10BF-5287A9919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046" y="4331561"/>
            <a:ext cx="6010735" cy="20223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09B9A-96C1-17D7-A554-BD1F3D319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528" y="795528"/>
            <a:ext cx="5051684" cy="907148"/>
          </a:xfrm>
        </p:spPr>
        <p:txBody>
          <a:bodyPr>
            <a:normAutofit/>
          </a:bodyPr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4C8BC-B4BA-EF6F-3D78-72C875C5C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526" y="1791370"/>
            <a:ext cx="5582293" cy="4280246"/>
          </a:xfrm>
        </p:spPr>
        <p:txBody>
          <a:bodyPr>
            <a:normAutofit/>
          </a:bodyPr>
          <a:lstStyle/>
          <a:p>
            <a:r>
              <a:rPr lang="en-US" sz="2400" dirty="0"/>
              <a:t>2 subjects (P09 &amp; P10) have extremely low measurement frequency </a:t>
            </a:r>
          </a:p>
          <a:p>
            <a:pPr lvl="1">
              <a:buFont typeface="Wingdings" pitchFamily="2" charset="2"/>
              <a:buChar char="à"/>
            </a:pPr>
            <a:r>
              <a:rPr lang="en-US" sz="2400" dirty="0">
                <a:sym typeface="Wingdings" pitchFamily="2" charset="2"/>
              </a:rPr>
              <a:t> Bad quality!</a:t>
            </a:r>
          </a:p>
          <a:p>
            <a:pPr marL="457200" lvl="1" indent="0">
              <a:buNone/>
            </a:pPr>
            <a:r>
              <a:rPr lang="en-US" sz="2400" dirty="0">
                <a:sym typeface="Wingdings" pitchFamily="2" charset="2"/>
              </a:rPr>
              <a:t> Delete from dataset</a:t>
            </a:r>
          </a:p>
          <a:p>
            <a:r>
              <a:rPr lang="en-US" sz="2400" dirty="0">
                <a:sym typeface="Wingdings" pitchFamily="2" charset="2"/>
              </a:rPr>
              <a:t>Subject P01 has weird ripple effect </a:t>
            </a:r>
          </a:p>
          <a:p>
            <a:pPr lvl="1">
              <a:buFont typeface="Wingdings" pitchFamily="2" charset="2"/>
              <a:buChar char="à"/>
            </a:pPr>
            <a:r>
              <a:rPr lang="en-US" sz="2400" dirty="0">
                <a:sym typeface="Wingdings" pitchFamily="2" charset="2"/>
              </a:rPr>
              <a:t> interpolation artifact?</a:t>
            </a:r>
          </a:p>
          <a:p>
            <a:pPr marL="457200" lvl="1" indent="0">
              <a:buNone/>
            </a:pPr>
            <a:r>
              <a:rPr lang="en-US" sz="2400" dirty="0">
                <a:sym typeface="Wingdings" pitchFamily="2" charset="2"/>
              </a:rPr>
              <a:t> MA-smoothed</a:t>
            </a:r>
            <a:endParaRPr lang="en-US" sz="2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523DC51-0C61-5ECA-EBC7-F48549D6AFF4}"/>
              </a:ext>
            </a:extLst>
          </p:cNvPr>
          <p:cNvGrpSpPr/>
          <p:nvPr/>
        </p:nvGrpSpPr>
        <p:grpSpPr>
          <a:xfrm>
            <a:off x="6096000" y="86000"/>
            <a:ext cx="6096000" cy="2098543"/>
            <a:chOff x="5639376" y="587447"/>
            <a:chExt cx="6552624" cy="225573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F64859-7A4F-E765-E5AD-8D2810CFD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39376" y="669327"/>
              <a:ext cx="6552624" cy="217385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8EEEF70-E339-3779-BEBB-FBF6C533F0E6}"/>
                </a:ext>
              </a:extLst>
            </p:cNvPr>
            <p:cNvSpPr txBox="1"/>
            <p:nvPr/>
          </p:nvSpPr>
          <p:spPr>
            <a:xfrm>
              <a:off x="8176004" y="587447"/>
              <a:ext cx="16055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Glucose levels P09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1A512E5-0843-9493-31C2-B61BCE2E6D2A}"/>
              </a:ext>
            </a:extLst>
          </p:cNvPr>
          <p:cNvGrpSpPr/>
          <p:nvPr/>
        </p:nvGrpSpPr>
        <p:grpSpPr>
          <a:xfrm>
            <a:off x="6096000" y="2101949"/>
            <a:ext cx="6096000" cy="2009167"/>
            <a:chOff x="5639376" y="575523"/>
            <a:chExt cx="6552624" cy="2159665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21B0BA2-D1AB-E682-A259-C794336CB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5639376" y="777322"/>
              <a:ext cx="6552624" cy="195786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0E3E4CF-60D9-C722-D20D-1F9527F6F30D}"/>
                </a:ext>
              </a:extLst>
            </p:cNvPr>
            <p:cNvSpPr txBox="1"/>
            <p:nvPr/>
          </p:nvSpPr>
          <p:spPr>
            <a:xfrm>
              <a:off x="8176004" y="575523"/>
              <a:ext cx="1605552" cy="297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Glucose levels P10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A9FDAD1-8442-0E3F-2955-7D41BF29B3CB}"/>
              </a:ext>
            </a:extLst>
          </p:cNvPr>
          <p:cNvGrpSpPr/>
          <p:nvPr/>
        </p:nvGrpSpPr>
        <p:grpSpPr>
          <a:xfrm>
            <a:off x="6114046" y="4331561"/>
            <a:ext cx="6059909" cy="2022369"/>
            <a:chOff x="6092465" y="669327"/>
            <a:chExt cx="5646445" cy="217385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9909DD5-B888-2E28-ED39-095E1F5BF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6092465" y="669327"/>
              <a:ext cx="5646445" cy="2173856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4D1794B-8EB8-837B-259F-9F5088190A1F}"/>
                </a:ext>
              </a:extLst>
            </p:cNvPr>
            <p:cNvSpPr txBox="1"/>
            <p:nvPr/>
          </p:nvSpPr>
          <p:spPr>
            <a:xfrm>
              <a:off x="8167602" y="669327"/>
              <a:ext cx="1605552" cy="297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Glucose levels P01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2250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6AD14-9745-38A5-4C87-179761FE8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264" y="786384"/>
            <a:ext cx="5792024" cy="907148"/>
          </a:xfrm>
        </p:spPr>
        <p:txBody>
          <a:bodyPr/>
          <a:lstStyle/>
          <a:p>
            <a:r>
              <a:rPr lang="en-US" dirty="0"/>
              <a:t>Feature Correlation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0F74F8B-3AD9-288F-951D-0FD58A907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6096000" y="1055429"/>
            <a:ext cx="5953063" cy="501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08EFCF-4FF1-B3BE-A623-6AD1D9D59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972" y="1791370"/>
            <a:ext cx="5103628" cy="4280246"/>
          </a:xfrm>
        </p:spPr>
        <p:txBody>
          <a:bodyPr>
            <a:normAutofit/>
          </a:bodyPr>
          <a:lstStyle/>
          <a:p>
            <a:r>
              <a:rPr lang="en-US" dirty="0"/>
              <a:t>Some features are strongly correlated</a:t>
            </a:r>
          </a:p>
          <a:p>
            <a:pPr lvl="1"/>
            <a:r>
              <a:rPr lang="en-US" dirty="0"/>
              <a:t>Bolus insulin is given before meals and is thus dependent on carb input</a:t>
            </a:r>
          </a:p>
          <a:p>
            <a:pPr lvl="1"/>
            <a:r>
              <a:rPr lang="en-US" dirty="0"/>
              <a:t>Burned calories, heart rate and steps were all measured using a fitness tracker. Burned calories were properly approximated using heart rate and steps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Only linear dependence captured </a:t>
            </a:r>
          </a:p>
        </p:txBody>
      </p:sp>
    </p:spTree>
    <p:extLst>
      <p:ext uri="{BB962C8B-B14F-4D97-AF65-F5344CB8AC3E}">
        <p14:creationId xmlns:p14="http://schemas.microsoft.com/office/powerpoint/2010/main" val="1866412288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DarkSeedLeftStep">
      <a:dk1>
        <a:srgbClr val="000000"/>
      </a:dk1>
      <a:lt1>
        <a:srgbClr val="FFFFFF"/>
      </a:lt1>
      <a:dk2>
        <a:srgbClr val="301B2D"/>
      </a:dk2>
      <a:lt2>
        <a:srgbClr val="F0F2F3"/>
      </a:lt2>
      <a:accent1>
        <a:srgbClr val="C3784D"/>
      </a:accent1>
      <a:accent2>
        <a:srgbClr val="B13B41"/>
      </a:accent2>
      <a:accent3>
        <a:srgbClr val="C34D84"/>
      </a:accent3>
      <a:accent4>
        <a:srgbClr val="B13BA4"/>
      </a:accent4>
      <a:accent5>
        <a:srgbClr val="9F4DC3"/>
      </a:accent5>
      <a:accent6>
        <a:srgbClr val="5E3CB2"/>
      </a:accent6>
      <a:hlink>
        <a:srgbClr val="AD3FBF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20441</TotalTime>
  <Words>1476</Words>
  <Application>Microsoft Macintosh PowerPoint</Application>
  <PresentationFormat>Widescreen</PresentationFormat>
  <Paragraphs>269</Paragraphs>
  <Slides>36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Aptos</vt:lpstr>
      <vt:lpstr>Arial</vt:lpstr>
      <vt:lpstr>Avenir Next LT Pro</vt:lpstr>
      <vt:lpstr>Cambria Math</vt:lpstr>
      <vt:lpstr>Century Gothic</vt:lpstr>
      <vt:lpstr>Courier New</vt:lpstr>
      <vt:lpstr>Neue Haas Grotesk Text Pro</vt:lpstr>
      <vt:lpstr>Wingdings</vt:lpstr>
      <vt:lpstr>GradientRiseVTI</vt:lpstr>
      <vt:lpstr>Blood Glucose Prediction</vt:lpstr>
      <vt:lpstr>Introduction</vt:lpstr>
      <vt:lpstr>Basic Domain Knowledge  Blood Glucose </vt:lpstr>
      <vt:lpstr>Type 1 Diabetes Mellitus (T1DM)</vt:lpstr>
      <vt:lpstr>HUPA-UCM Diabetes Dataset</vt:lpstr>
      <vt:lpstr>Exploratory data analysis</vt:lpstr>
      <vt:lpstr>Target: Glucose</vt:lpstr>
      <vt:lpstr>Problems</vt:lpstr>
      <vt:lpstr>Feature Correlation</vt:lpstr>
      <vt:lpstr>Feature selection</vt:lpstr>
      <vt:lpstr>Interpolated data</vt:lpstr>
      <vt:lpstr>Split patients on big gaps?</vt:lpstr>
      <vt:lpstr>evaluation</vt:lpstr>
      <vt:lpstr>Evaluation rules</vt:lpstr>
      <vt:lpstr>Baseline Model: (Seasonal)Naive</vt:lpstr>
      <vt:lpstr>Next step</vt:lpstr>
      <vt:lpstr>Arima &amp; SARima</vt:lpstr>
      <vt:lpstr>ARIMA - results</vt:lpstr>
      <vt:lpstr>Arima - details</vt:lpstr>
      <vt:lpstr>Arima-X: Using exogenous features?</vt:lpstr>
      <vt:lpstr>ARIMA – Code snippets</vt:lpstr>
      <vt:lpstr>Regression Tree ensembles  boosting &amp; Baggging</vt:lpstr>
      <vt:lpstr>Random Forest</vt:lpstr>
      <vt:lpstr>XGBoost</vt:lpstr>
      <vt:lpstr>Literature</vt:lpstr>
      <vt:lpstr>Model Definition and Evaluation</vt:lpstr>
      <vt:lpstr>Recurrent Neural Networks</vt:lpstr>
      <vt:lpstr>Modern Deep Learning Architectures</vt:lpstr>
      <vt:lpstr>Chronos</vt:lpstr>
      <vt:lpstr>Chronos – zero shot results</vt:lpstr>
      <vt:lpstr>PowerPoint Presentation</vt:lpstr>
      <vt:lpstr>Result overview</vt:lpstr>
      <vt:lpstr>Challenges and Errors</vt:lpstr>
      <vt:lpstr>Discussion</vt:lpstr>
      <vt:lpstr>Outlook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Jamie Heimel</dc:creator>
  <cp:lastModifiedBy>Jamie Heimel</cp:lastModifiedBy>
  <cp:revision>42</cp:revision>
  <dcterms:created xsi:type="dcterms:W3CDTF">2025-01-08T09:17:50Z</dcterms:created>
  <dcterms:modified xsi:type="dcterms:W3CDTF">2025-01-28T15:53:52Z</dcterms:modified>
</cp:coreProperties>
</file>

<file path=docProps/thumbnail.jpeg>
</file>